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2801600"/>
  <p:notesSz cx="7772400" cy="128016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336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968496"/>
            <a:ext cx="6606540" cy="268833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7168896"/>
            <a:ext cx="5440680" cy="3200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944368"/>
            <a:ext cx="3380994" cy="8449056"/>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944368"/>
            <a:ext cx="3380994" cy="8449056"/>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512064"/>
            <a:ext cx="6995160" cy="20482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944368"/>
            <a:ext cx="6995160" cy="844905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11905488"/>
            <a:ext cx="2487168" cy="64008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11905488"/>
            <a:ext cx="1787652" cy="6400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10/20/2023</a:t>
            </a:fld>
            <a:endParaRPr lang="en-US"/>
          </a:p>
        </p:txBody>
      </p:sp>
      <p:sp>
        <p:nvSpPr>
          <p:cNvPr id="6" name="Holder 6"/>
          <p:cNvSpPr>
            <a:spLocks noGrp="1"/>
          </p:cNvSpPr>
          <p:nvPr>
            <p:ph type="sldNum" sz="quarter" idx="7"/>
          </p:nvPr>
        </p:nvSpPr>
        <p:spPr>
          <a:xfrm>
            <a:off x="5596128" y="11905488"/>
            <a:ext cx="1787652" cy="6400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urbanisme@munfn.ca" TargetMode="External"/><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hyperlink" Target="http://www.municipalite.ferme-neuve.qc.ca/"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Rectangle 32"/>
          <p:cNvSpPr/>
          <p:nvPr/>
        </p:nvSpPr>
        <p:spPr>
          <a:xfrm>
            <a:off x="533400" y="301752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2" name="Rectangle 31"/>
          <p:cNvSpPr/>
          <p:nvPr/>
        </p:nvSpPr>
        <p:spPr>
          <a:xfrm>
            <a:off x="533400" y="1188720"/>
            <a:ext cx="6858000"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object 2"/>
          <p:cNvSpPr txBox="1"/>
          <p:nvPr/>
        </p:nvSpPr>
        <p:spPr>
          <a:xfrm>
            <a:off x="535863" y="1182121"/>
            <a:ext cx="6661784" cy="1397819"/>
          </a:xfrm>
          <a:prstGeom prst="rect">
            <a:avLst/>
          </a:prstGeom>
        </p:spPr>
        <p:txBody>
          <a:bodyPr vert="horz" wrap="square" lIns="0" tIns="12700" rIns="0" bIns="0" rtlCol="0">
            <a:spAutoFit/>
          </a:bodyPr>
          <a:lstStyle/>
          <a:p>
            <a:pPr marL="12700">
              <a:lnSpc>
                <a:spcPct val="100000"/>
              </a:lnSpc>
              <a:spcBef>
                <a:spcPts val="100"/>
              </a:spcBef>
            </a:pPr>
            <a:r>
              <a:rPr sz="1100" spc="-5" dirty="0">
                <a:latin typeface="Arial Narrow"/>
                <a:cs typeface="Arial Narrow"/>
              </a:rPr>
              <a:t>COORDONNÉES DU REQUÉRANT</a:t>
            </a:r>
            <a:r>
              <a:rPr sz="1100" spc="15" dirty="0">
                <a:latin typeface="Arial Narrow"/>
                <a:cs typeface="Arial Narrow"/>
              </a:rPr>
              <a:t> </a:t>
            </a:r>
            <a:r>
              <a:rPr sz="1200" dirty="0">
                <a:latin typeface="Arial Narrow"/>
                <a:cs typeface="Arial Narrow"/>
              </a:rPr>
              <a:t>:</a:t>
            </a:r>
          </a:p>
          <a:p>
            <a:pPr marL="12700">
              <a:lnSpc>
                <a:spcPct val="100000"/>
              </a:lnSpc>
              <a:spcBef>
                <a:spcPts val="850"/>
              </a:spcBef>
              <a:tabLst>
                <a:tab pos="4863465" algn="l"/>
              </a:tabLst>
            </a:pPr>
            <a:r>
              <a:rPr sz="1200" spc="-5" dirty="0">
                <a:latin typeface="Arial Narrow"/>
                <a:cs typeface="Arial Narrow"/>
              </a:rPr>
              <a:t>Nom</a:t>
            </a:r>
            <a:r>
              <a:rPr sz="1200" spc="-95" dirty="0">
                <a:latin typeface="Arial Narrow"/>
                <a:cs typeface="Arial Narrow"/>
              </a:rPr>
              <a:t> </a:t>
            </a:r>
            <a:r>
              <a:rPr sz="1200" dirty="0">
                <a:latin typeface="Arial Narrow"/>
                <a:cs typeface="Arial Narrow"/>
              </a:rPr>
              <a:t>: </a:t>
            </a:r>
            <a:r>
              <a:rPr sz="1200" u="sng" dirty="0">
                <a:uFill>
                  <a:solidFill>
                    <a:srgbClr val="000000"/>
                  </a:solidFill>
                </a:uFill>
                <a:latin typeface="Times New Roman"/>
                <a:cs typeface="Times New Roman"/>
              </a:rPr>
              <a:t> 	</a:t>
            </a:r>
            <a:endParaRPr sz="1200" dirty="0">
              <a:latin typeface="Times New Roman"/>
              <a:cs typeface="Times New Roman"/>
            </a:endParaRPr>
          </a:p>
          <a:p>
            <a:pPr marL="12700">
              <a:lnSpc>
                <a:spcPct val="100000"/>
              </a:lnSpc>
              <a:spcBef>
                <a:spcPts val="850"/>
              </a:spcBef>
              <a:tabLst>
                <a:tab pos="6648450" algn="l"/>
              </a:tabLst>
            </a:pPr>
            <a:r>
              <a:rPr sz="1200" spc="-5" dirty="0">
                <a:latin typeface="Arial Narrow"/>
                <a:cs typeface="Arial Narrow"/>
              </a:rPr>
              <a:t>Adresse</a:t>
            </a:r>
            <a:r>
              <a:rPr sz="1200" spc="-90" dirty="0">
                <a:latin typeface="Arial Narrow"/>
                <a:cs typeface="Arial Narrow"/>
              </a:rPr>
              <a:t> </a:t>
            </a:r>
            <a:r>
              <a:rPr sz="1200" dirty="0">
                <a:latin typeface="Arial Narrow"/>
                <a:cs typeface="Arial Narrow"/>
              </a:rPr>
              <a:t>:</a:t>
            </a:r>
            <a:r>
              <a:rPr sz="1200" spc="75" dirty="0">
                <a:latin typeface="Arial Narrow"/>
                <a:cs typeface="Arial Narrow"/>
              </a:rPr>
              <a:t> </a:t>
            </a:r>
            <a:r>
              <a:rPr sz="1200" u="sng" dirty="0">
                <a:uFill>
                  <a:solidFill>
                    <a:srgbClr val="000000"/>
                  </a:solidFill>
                </a:uFill>
                <a:latin typeface="Times New Roman"/>
                <a:cs typeface="Times New Roman"/>
              </a:rPr>
              <a:t> 	</a:t>
            </a:r>
            <a:endParaRPr sz="1200" dirty="0">
              <a:latin typeface="Times New Roman"/>
              <a:cs typeface="Times New Roman"/>
            </a:endParaRPr>
          </a:p>
          <a:p>
            <a:pPr marL="12700">
              <a:lnSpc>
                <a:spcPct val="100000"/>
              </a:lnSpc>
              <a:spcBef>
                <a:spcPts val="865"/>
              </a:spcBef>
              <a:tabLst>
                <a:tab pos="4488815" algn="l"/>
                <a:tab pos="6614795" algn="l"/>
              </a:tabLst>
            </a:pPr>
            <a:r>
              <a:rPr sz="1200" spc="-5" dirty="0">
                <a:latin typeface="Arial Narrow"/>
                <a:cs typeface="Arial Narrow"/>
              </a:rPr>
              <a:t>Ville</a:t>
            </a:r>
            <a:r>
              <a:rPr sz="1200" spc="5" dirty="0">
                <a:latin typeface="Arial Narrow"/>
                <a:cs typeface="Arial Narrow"/>
              </a:rPr>
              <a:t> </a:t>
            </a:r>
            <a:r>
              <a:rPr sz="1200" dirty="0">
                <a:latin typeface="Arial Narrow"/>
                <a:cs typeface="Arial Narrow"/>
              </a:rPr>
              <a:t>:</a:t>
            </a:r>
            <a:r>
              <a:rPr sz="1200" u="sng" dirty="0">
                <a:uFill>
                  <a:solidFill>
                    <a:srgbClr val="000000"/>
                  </a:solidFill>
                </a:uFill>
                <a:latin typeface="Arial Narrow"/>
                <a:cs typeface="Arial Narrow"/>
              </a:rPr>
              <a:t> 	</a:t>
            </a:r>
            <a:r>
              <a:rPr sz="1200" spc="-5" dirty="0">
                <a:latin typeface="Arial Narrow"/>
                <a:cs typeface="Arial Narrow"/>
              </a:rPr>
              <a:t>Code postal</a:t>
            </a:r>
            <a:r>
              <a:rPr sz="1200" spc="-85" dirty="0">
                <a:latin typeface="Arial Narrow"/>
                <a:cs typeface="Arial Narrow"/>
              </a:rPr>
              <a:t> </a:t>
            </a:r>
            <a:r>
              <a:rPr sz="1200" dirty="0">
                <a:latin typeface="Arial Narrow"/>
                <a:cs typeface="Arial Narrow"/>
              </a:rPr>
              <a:t>: </a:t>
            </a:r>
            <a:r>
              <a:rPr sz="1200" u="sng" dirty="0">
                <a:uFill>
                  <a:solidFill>
                    <a:srgbClr val="000000"/>
                  </a:solidFill>
                </a:uFill>
                <a:latin typeface="Times New Roman"/>
                <a:cs typeface="Times New Roman"/>
              </a:rPr>
              <a:t> 	</a:t>
            </a:r>
            <a:endParaRPr sz="1200" dirty="0">
              <a:latin typeface="Times New Roman"/>
              <a:cs typeface="Times New Roman"/>
            </a:endParaRPr>
          </a:p>
          <a:p>
            <a:pPr marL="12700">
              <a:lnSpc>
                <a:spcPct val="100000"/>
              </a:lnSpc>
              <a:spcBef>
                <a:spcPts val="855"/>
              </a:spcBef>
              <a:tabLst>
                <a:tab pos="2653665" algn="l"/>
                <a:tab pos="3459479" algn="l"/>
                <a:tab pos="6648450" algn="l"/>
              </a:tabLst>
            </a:pPr>
            <a:r>
              <a:rPr sz="1200" spc="-5" dirty="0">
                <a:latin typeface="Arial Narrow"/>
                <a:cs typeface="Arial Narrow"/>
              </a:rPr>
              <a:t>Téléphone </a:t>
            </a:r>
            <a:r>
              <a:rPr sz="1200" spc="10" dirty="0">
                <a:latin typeface="Arial Narrow"/>
                <a:cs typeface="Arial Narrow"/>
              </a:rPr>
              <a:t> </a:t>
            </a:r>
            <a:r>
              <a:rPr sz="1200" dirty="0">
                <a:latin typeface="Arial Narrow"/>
                <a:cs typeface="Arial Narrow"/>
              </a:rPr>
              <a:t>:</a:t>
            </a:r>
            <a:r>
              <a:rPr sz="1200" u="sng" dirty="0">
                <a:uFill>
                  <a:solidFill>
                    <a:srgbClr val="000000"/>
                  </a:solidFill>
                </a:uFill>
                <a:latin typeface="Arial Narrow"/>
                <a:cs typeface="Arial Narrow"/>
              </a:rPr>
              <a:t> 	</a:t>
            </a:r>
            <a:r>
              <a:rPr lang="fr-CA" sz="1200" u="sng" dirty="0">
                <a:uFill>
                  <a:solidFill>
                    <a:srgbClr val="000000"/>
                  </a:solidFill>
                </a:uFill>
                <a:latin typeface="Arial Narrow"/>
                <a:cs typeface="Arial Narrow"/>
              </a:rPr>
              <a:t>      </a:t>
            </a:r>
            <a:r>
              <a:rPr sz="1200" spc="-5" dirty="0" err="1">
                <a:latin typeface="Arial Narrow"/>
                <a:cs typeface="Arial Narrow"/>
              </a:rPr>
              <a:t>Tél</a:t>
            </a:r>
            <a:r>
              <a:rPr sz="1200" spc="-5" dirty="0">
                <a:latin typeface="Arial Narrow"/>
                <a:cs typeface="Arial Narrow"/>
              </a:rPr>
              <a:t>. Autre</a:t>
            </a:r>
            <a:r>
              <a:rPr sz="1200" spc="-90" dirty="0">
                <a:latin typeface="Arial Narrow"/>
                <a:cs typeface="Arial Narrow"/>
              </a:rPr>
              <a:t> </a:t>
            </a:r>
            <a:r>
              <a:rPr sz="1200" dirty="0">
                <a:latin typeface="Arial Narrow"/>
                <a:cs typeface="Arial Narrow"/>
              </a:rPr>
              <a:t>:	</a:t>
            </a:r>
            <a:r>
              <a:rPr sz="1200" u="sng" dirty="0">
                <a:uFill>
                  <a:solidFill>
                    <a:srgbClr val="000000"/>
                  </a:solidFill>
                </a:uFill>
                <a:latin typeface="Times New Roman"/>
                <a:cs typeface="Times New Roman"/>
              </a:rPr>
              <a:t> 	</a:t>
            </a:r>
            <a:endParaRPr sz="1200" dirty="0">
              <a:latin typeface="Times New Roman"/>
              <a:cs typeface="Times New Roman"/>
            </a:endParaRPr>
          </a:p>
        </p:txBody>
      </p:sp>
      <p:sp>
        <p:nvSpPr>
          <p:cNvPr id="4" name="object 4"/>
          <p:cNvSpPr txBox="1"/>
          <p:nvPr/>
        </p:nvSpPr>
        <p:spPr>
          <a:xfrm>
            <a:off x="533400" y="3017520"/>
            <a:ext cx="26670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IDENTIFICATION DU LIEU DES TRAVAUX:</a:t>
            </a:r>
          </a:p>
        </p:txBody>
      </p:sp>
      <p:sp>
        <p:nvSpPr>
          <p:cNvPr id="6" name="object 6"/>
          <p:cNvSpPr txBox="1"/>
          <p:nvPr/>
        </p:nvSpPr>
        <p:spPr>
          <a:xfrm>
            <a:off x="3134360" y="3017520"/>
            <a:ext cx="4257040" cy="197490"/>
          </a:xfrm>
          <a:prstGeom prst="rect">
            <a:avLst/>
          </a:prstGeom>
        </p:spPr>
        <p:txBody>
          <a:bodyPr vert="horz" wrap="square" lIns="0" tIns="12700" rIns="0" bIns="0" rtlCol="0">
            <a:spAutoFit/>
          </a:bodyPr>
          <a:lstStyle/>
          <a:p>
            <a:pPr marL="12700">
              <a:lnSpc>
                <a:spcPct val="100000"/>
              </a:lnSpc>
              <a:spcBef>
                <a:spcPts val="100"/>
              </a:spcBef>
              <a:tabLst>
                <a:tab pos="4203700" algn="l"/>
              </a:tabLst>
            </a:pPr>
            <a:r>
              <a:rPr sz="1200" spc="-5" dirty="0">
                <a:latin typeface="Arial Narrow"/>
                <a:cs typeface="Arial Narrow"/>
              </a:rPr>
              <a:t>m</a:t>
            </a:r>
            <a:r>
              <a:rPr sz="1200" dirty="0">
                <a:latin typeface="Arial Narrow"/>
                <a:cs typeface="Arial Narrow"/>
              </a:rPr>
              <a:t>ê</a:t>
            </a:r>
            <a:r>
              <a:rPr sz="1200" spc="-5" dirty="0">
                <a:latin typeface="Arial Narrow"/>
                <a:cs typeface="Arial Narrow"/>
              </a:rPr>
              <a:t>m</a:t>
            </a:r>
            <a:r>
              <a:rPr sz="1200" dirty="0">
                <a:latin typeface="Arial Narrow"/>
                <a:cs typeface="Arial Narrow"/>
              </a:rPr>
              <a:t>e</a:t>
            </a:r>
            <a:r>
              <a:rPr sz="1200" spc="-10" dirty="0">
                <a:latin typeface="Arial Narrow"/>
                <a:cs typeface="Arial Narrow"/>
              </a:rPr>
              <a:t> </a:t>
            </a:r>
            <a:r>
              <a:rPr sz="1200" dirty="0" err="1">
                <a:latin typeface="Arial Narrow"/>
                <a:cs typeface="Arial Narrow"/>
              </a:rPr>
              <a:t>ad</a:t>
            </a:r>
            <a:r>
              <a:rPr sz="1200" spc="-5" dirty="0" err="1">
                <a:latin typeface="Arial Narrow"/>
                <a:cs typeface="Arial Narrow"/>
              </a:rPr>
              <a:t>r</a:t>
            </a:r>
            <a:r>
              <a:rPr sz="1200" dirty="0" err="1">
                <a:latin typeface="Arial Narrow"/>
                <a:cs typeface="Arial Narrow"/>
              </a:rPr>
              <a:t>e</a:t>
            </a:r>
            <a:r>
              <a:rPr sz="1200" spc="-15" dirty="0" err="1">
                <a:latin typeface="Arial Narrow"/>
                <a:cs typeface="Arial Narrow"/>
              </a:rPr>
              <a:t>s</a:t>
            </a:r>
            <a:r>
              <a:rPr sz="1200" spc="-5" dirty="0" err="1">
                <a:latin typeface="Arial Narrow"/>
                <a:cs typeface="Arial Narrow"/>
              </a:rPr>
              <a:t>s</a:t>
            </a:r>
            <a:r>
              <a:rPr sz="1200" dirty="0" err="1">
                <a:latin typeface="Arial Narrow"/>
                <a:cs typeface="Arial Narrow"/>
              </a:rPr>
              <a:t>e</a:t>
            </a:r>
            <a:r>
              <a:rPr sz="1200" dirty="0">
                <a:latin typeface="Arial Narrow"/>
                <a:cs typeface="Arial Narrow"/>
              </a:rPr>
              <a:t>  </a:t>
            </a:r>
            <a:r>
              <a:rPr sz="1200" spc="-10" dirty="0">
                <a:latin typeface="Arial Narrow"/>
                <a:cs typeface="Arial Narrow"/>
              </a:rPr>
              <a:t>[</a:t>
            </a:r>
            <a:r>
              <a:rPr sz="1200" dirty="0">
                <a:latin typeface="Arial Narrow"/>
                <a:cs typeface="Arial Narrow"/>
              </a:rPr>
              <a:t>ou</a:t>
            </a:r>
            <a:r>
              <a:rPr sz="1200" spc="-10" dirty="0">
                <a:latin typeface="Arial Narrow"/>
                <a:cs typeface="Arial Narrow"/>
              </a:rPr>
              <a:t> </a:t>
            </a:r>
            <a:r>
              <a:rPr sz="1200" dirty="0">
                <a:latin typeface="Arial Narrow"/>
                <a:cs typeface="Arial Narrow"/>
              </a:rPr>
              <a:t>p</a:t>
            </a:r>
            <a:r>
              <a:rPr sz="1200" spc="-5" dirty="0">
                <a:latin typeface="Arial Narrow"/>
                <a:cs typeface="Arial Narrow"/>
              </a:rPr>
              <a:t>r</a:t>
            </a:r>
            <a:r>
              <a:rPr sz="1200" dirty="0">
                <a:latin typeface="Arial Narrow"/>
                <a:cs typeface="Arial Narrow"/>
              </a:rPr>
              <a:t>é</a:t>
            </a:r>
            <a:r>
              <a:rPr sz="1200" spc="-5" dirty="0">
                <a:latin typeface="Arial Narrow"/>
                <a:cs typeface="Arial Narrow"/>
              </a:rPr>
              <a:t>cis</a:t>
            </a:r>
            <a:r>
              <a:rPr sz="1200" dirty="0">
                <a:latin typeface="Arial Narrow"/>
                <a:cs typeface="Arial Narrow"/>
              </a:rPr>
              <a:t>ez :  </a:t>
            </a:r>
            <a:r>
              <a:rPr sz="1200" spc="-40" dirty="0">
                <a:latin typeface="Arial Narrow"/>
                <a:cs typeface="Arial Narrow"/>
              </a:rPr>
              <a:t> </a:t>
            </a:r>
            <a:r>
              <a:rPr sz="1200" u="sng" dirty="0">
                <a:uFill>
                  <a:solidFill>
                    <a:srgbClr val="000000"/>
                  </a:solidFill>
                </a:uFill>
                <a:latin typeface="Times New Roman"/>
                <a:cs typeface="Times New Roman"/>
              </a:rPr>
              <a:t> 	</a:t>
            </a:r>
            <a:r>
              <a:rPr sz="1200" dirty="0">
                <a:latin typeface="Arial Narrow"/>
                <a:cs typeface="Arial Narrow"/>
              </a:rPr>
              <a:t>]</a:t>
            </a:r>
          </a:p>
        </p:txBody>
      </p:sp>
      <p:sp>
        <p:nvSpPr>
          <p:cNvPr id="11" name="object 11"/>
          <p:cNvSpPr txBox="1"/>
          <p:nvPr/>
        </p:nvSpPr>
        <p:spPr>
          <a:xfrm>
            <a:off x="589622" y="4142357"/>
            <a:ext cx="135890" cy="169545"/>
          </a:xfrm>
          <a:prstGeom prst="rect">
            <a:avLst/>
          </a:prstGeom>
        </p:spPr>
        <p:txBody>
          <a:bodyPr vert="horz" wrap="square" lIns="0" tIns="0" rIns="0" bIns="0" rtlCol="0">
            <a:spAutoFit/>
          </a:bodyPr>
          <a:lstStyle/>
          <a:p>
            <a:pPr>
              <a:lnSpc>
                <a:spcPts val="1320"/>
              </a:lnSpc>
            </a:pPr>
            <a:r>
              <a:rPr sz="1200" dirty="0">
                <a:latin typeface="Wingdings"/>
                <a:cs typeface="Wingdings"/>
              </a:rPr>
              <a:t>□</a:t>
            </a:r>
            <a:endParaRPr sz="1200">
              <a:latin typeface="Wingdings"/>
              <a:cs typeface="Wingdings"/>
            </a:endParaRPr>
          </a:p>
        </p:txBody>
      </p:sp>
      <p:sp>
        <p:nvSpPr>
          <p:cNvPr id="13" name="object 13"/>
          <p:cNvSpPr txBox="1"/>
          <p:nvPr/>
        </p:nvSpPr>
        <p:spPr>
          <a:xfrm>
            <a:off x="152400" y="11582400"/>
            <a:ext cx="7467600" cy="948337"/>
          </a:xfrm>
          <a:prstGeom prst="rect">
            <a:avLst/>
          </a:prstGeom>
        </p:spPr>
        <p:txBody>
          <a:bodyPr vert="horz" wrap="square" lIns="0" tIns="24765" rIns="0" bIns="0" rtlCol="0">
            <a:spAutoFit/>
          </a:bodyPr>
          <a:lstStyle/>
          <a:p>
            <a:pPr marL="12700" marR="5080" algn="just">
              <a:lnSpc>
                <a:spcPts val="1180"/>
              </a:lnSpc>
            </a:pPr>
            <a:r>
              <a:rPr sz="900" b="1" i="1" dirty="0">
                <a:latin typeface="Arial Narrow"/>
                <a:cs typeface="Arial Narrow"/>
              </a:rPr>
              <a:t>NOTE</a:t>
            </a:r>
            <a:r>
              <a:rPr lang="fr-CA" sz="900" b="1" i="1" dirty="0">
                <a:latin typeface="Arial Narrow"/>
                <a:cs typeface="Arial Narrow"/>
              </a:rPr>
              <a:t>S</a:t>
            </a:r>
            <a:r>
              <a:rPr sz="900" b="1" i="1" dirty="0">
                <a:latin typeface="Arial Narrow"/>
                <a:cs typeface="Arial Narrow"/>
              </a:rPr>
              <a:t>: </a:t>
            </a:r>
            <a:endParaRPr lang="fr-CA" sz="900" b="1" i="1" dirty="0">
              <a:latin typeface="Arial Narrow"/>
              <a:cs typeface="Arial Narrow"/>
            </a:endParaRPr>
          </a:p>
          <a:p>
            <a:pPr marL="241300" marR="5080" indent="-228600" algn="just">
              <a:lnSpc>
                <a:spcPts val="1180"/>
              </a:lnSpc>
              <a:buAutoNum type="arabicPeriod"/>
            </a:pPr>
            <a:r>
              <a:rPr sz="900" b="1" i="1" dirty="0">
                <a:latin typeface="Arial Narrow"/>
                <a:cs typeface="Arial Narrow"/>
              </a:rPr>
              <a:t>Le </a:t>
            </a:r>
            <a:r>
              <a:rPr sz="900" b="1" i="1" spc="-5" dirty="0">
                <a:latin typeface="Arial Narrow"/>
                <a:cs typeface="Arial Narrow"/>
              </a:rPr>
              <a:t>présent formulaire vise </a:t>
            </a:r>
            <a:r>
              <a:rPr sz="900" b="1" i="1" dirty="0">
                <a:latin typeface="Arial Narrow"/>
                <a:cs typeface="Arial Narrow"/>
              </a:rPr>
              <a:t>à </a:t>
            </a:r>
            <a:r>
              <a:rPr sz="900" b="1" i="1" spc="-5" dirty="0">
                <a:latin typeface="Arial Narrow"/>
                <a:cs typeface="Arial Narrow"/>
              </a:rPr>
              <a:t>accélérer la demande de permis et </a:t>
            </a:r>
            <a:r>
              <a:rPr sz="900" b="1" i="1" dirty="0">
                <a:latin typeface="Arial Narrow"/>
                <a:cs typeface="Arial Narrow"/>
              </a:rPr>
              <a:t>ne </a:t>
            </a:r>
            <a:r>
              <a:rPr sz="900" b="1" i="1" spc="-5" dirty="0">
                <a:latin typeface="Arial Narrow"/>
                <a:cs typeface="Arial Narrow"/>
              </a:rPr>
              <a:t>constitue </a:t>
            </a:r>
            <a:r>
              <a:rPr sz="900" b="1" i="1" dirty="0">
                <a:latin typeface="Arial Narrow"/>
                <a:cs typeface="Arial Narrow"/>
              </a:rPr>
              <a:t>en </a:t>
            </a:r>
            <a:r>
              <a:rPr sz="900" b="1" i="1" spc="-5" dirty="0">
                <a:latin typeface="Arial Narrow"/>
                <a:cs typeface="Arial Narrow"/>
              </a:rPr>
              <a:t>aucun </a:t>
            </a:r>
            <a:r>
              <a:rPr sz="900" b="1" i="1" dirty="0">
                <a:latin typeface="Arial Narrow"/>
                <a:cs typeface="Arial Narrow"/>
              </a:rPr>
              <a:t>temps </a:t>
            </a:r>
            <a:r>
              <a:rPr sz="900" b="1" i="1" spc="-5" dirty="0">
                <a:latin typeface="Arial Narrow"/>
                <a:cs typeface="Arial Narrow"/>
              </a:rPr>
              <a:t>ni une demande complète  ni une autorisation </a:t>
            </a:r>
            <a:r>
              <a:rPr sz="900" b="1" i="1" dirty="0">
                <a:latin typeface="Arial Narrow"/>
                <a:cs typeface="Arial Narrow"/>
              </a:rPr>
              <a:t>de </a:t>
            </a:r>
            <a:r>
              <a:rPr sz="900" b="1" i="1" spc="-5" dirty="0">
                <a:latin typeface="Arial Narrow"/>
                <a:cs typeface="Arial Narrow"/>
              </a:rPr>
              <a:t>procéder aux travaux. </a:t>
            </a:r>
            <a:r>
              <a:rPr sz="900" b="1" i="1" dirty="0">
                <a:latin typeface="Arial Narrow"/>
                <a:cs typeface="Arial Narrow"/>
              </a:rPr>
              <a:t>Le </a:t>
            </a:r>
            <a:r>
              <a:rPr sz="900" b="1" i="1" spc="-5" dirty="0">
                <a:latin typeface="Arial Narrow"/>
                <a:cs typeface="Arial Narrow"/>
              </a:rPr>
              <a:t>fonctionnaire désigné saisi </a:t>
            </a:r>
            <a:r>
              <a:rPr sz="900" b="1" i="1" dirty="0">
                <a:latin typeface="Arial Narrow"/>
                <a:cs typeface="Arial Narrow"/>
              </a:rPr>
              <a:t>de </a:t>
            </a:r>
            <a:r>
              <a:rPr sz="900" b="1" i="1" spc="-5" dirty="0">
                <a:latin typeface="Arial Narrow"/>
                <a:cs typeface="Arial Narrow"/>
              </a:rPr>
              <a:t>votre demande </a:t>
            </a:r>
            <a:r>
              <a:rPr sz="900" b="1" i="1" dirty="0">
                <a:latin typeface="Arial Narrow"/>
                <a:cs typeface="Arial Narrow"/>
              </a:rPr>
              <a:t>se </a:t>
            </a:r>
            <a:r>
              <a:rPr sz="900" b="1" i="1" spc="-5" dirty="0">
                <a:latin typeface="Arial Narrow"/>
                <a:cs typeface="Arial Narrow"/>
              </a:rPr>
              <a:t>réserve le droit d’exiger </a:t>
            </a:r>
            <a:r>
              <a:rPr sz="900" b="1" i="1" dirty="0">
                <a:latin typeface="Arial Narrow"/>
                <a:cs typeface="Arial Narrow"/>
              </a:rPr>
              <a:t>tous  </a:t>
            </a:r>
            <a:r>
              <a:rPr sz="900" b="1" i="1" spc="-5" dirty="0">
                <a:latin typeface="Arial Narrow"/>
                <a:cs typeface="Arial Narrow"/>
              </a:rPr>
              <a:t>documents </a:t>
            </a:r>
            <a:r>
              <a:rPr sz="900" b="1" i="1" dirty="0">
                <a:latin typeface="Arial Narrow"/>
                <a:cs typeface="Arial Narrow"/>
              </a:rPr>
              <a:t>ou </a:t>
            </a:r>
            <a:r>
              <a:rPr sz="900" b="1" i="1" spc="-5" dirty="0">
                <a:latin typeface="Arial Narrow"/>
                <a:cs typeface="Arial Narrow"/>
              </a:rPr>
              <a:t>renseignements supplémentaires lui donnant une compréhension claire et précise </a:t>
            </a:r>
            <a:r>
              <a:rPr sz="900" b="1" i="1" dirty="0">
                <a:latin typeface="Arial Narrow"/>
                <a:cs typeface="Arial Narrow"/>
              </a:rPr>
              <a:t>de </a:t>
            </a:r>
            <a:r>
              <a:rPr sz="900" b="1" i="1" spc="-5" dirty="0" err="1">
                <a:latin typeface="Arial Narrow"/>
                <a:cs typeface="Arial Narrow"/>
              </a:rPr>
              <a:t>votre</a:t>
            </a:r>
            <a:r>
              <a:rPr sz="900" b="1" i="1" spc="-5" dirty="0">
                <a:latin typeface="Arial Narrow"/>
                <a:cs typeface="Arial Narrow"/>
              </a:rPr>
              <a:t> </a:t>
            </a:r>
            <a:r>
              <a:rPr sz="900" b="1" i="1" spc="-5" dirty="0" err="1">
                <a:latin typeface="Arial Narrow"/>
                <a:cs typeface="Arial Narrow"/>
              </a:rPr>
              <a:t>projet</a:t>
            </a:r>
            <a:r>
              <a:rPr lang="fr-CA" sz="900" b="1" i="1" spc="-5" dirty="0">
                <a:latin typeface="Arial Narrow"/>
                <a:cs typeface="Arial Narrow"/>
              </a:rPr>
              <a:t>.</a:t>
            </a:r>
          </a:p>
          <a:p>
            <a:pPr marL="241300" marR="5080" indent="-228600" algn="just">
              <a:lnSpc>
                <a:spcPts val="1180"/>
              </a:lnSpc>
              <a:buAutoNum type="arabicPeriod"/>
            </a:pPr>
            <a:r>
              <a:rPr lang="fr-CA" sz="900" b="1" i="1" spc="-5" dirty="0">
                <a:latin typeface="Arial Narrow"/>
                <a:cs typeface="Arial Narrow"/>
              </a:rPr>
              <a:t>Il est de la responsabilité du propriétaire ou de l’exécutant des travaux de s’assurer qu’aucune infrastructure souterraine ne se localise sous le lieu des travaux avant d’effectuer une excavation ou une perforation dans le sol.</a:t>
            </a:r>
            <a:endParaRPr sz="900" dirty="0">
              <a:latin typeface="Arial Narrow"/>
              <a:cs typeface="Arial Narrow"/>
            </a:endParaRPr>
          </a:p>
        </p:txBody>
      </p:sp>
      <p:sp>
        <p:nvSpPr>
          <p:cNvPr id="14" name="object 14"/>
          <p:cNvSpPr txBox="1"/>
          <p:nvPr/>
        </p:nvSpPr>
        <p:spPr>
          <a:xfrm>
            <a:off x="2438400" y="304800"/>
            <a:ext cx="2439035" cy="692497"/>
          </a:xfrm>
          <a:prstGeom prst="rect">
            <a:avLst/>
          </a:prstGeom>
        </p:spPr>
        <p:txBody>
          <a:bodyPr vert="horz" wrap="square" lIns="0" tIns="12700" rIns="0" bIns="0" rtlCol="0">
            <a:spAutoFit/>
          </a:bodyPr>
          <a:lstStyle/>
          <a:p>
            <a:pPr algn="ctr">
              <a:lnSpc>
                <a:spcPts val="1315"/>
              </a:lnSpc>
              <a:spcBef>
                <a:spcPts val="100"/>
              </a:spcBef>
            </a:pPr>
            <a:r>
              <a:rPr sz="1100" b="1" spc="-5" dirty="0">
                <a:latin typeface="Arial"/>
                <a:cs typeface="Arial"/>
              </a:rPr>
              <a:t>DEMANDE DE </a:t>
            </a:r>
            <a:r>
              <a:rPr lang="fr-CA" sz="1100" b="1" spc="-5" dirty="0">
                <a:latin typeface="Arial"/>
                <a:cs typeface="Arial"/>
              </a:rPr>
              <a:t>CERTIFICAT D’AUTORISATION POUR </a:t>
            </a:r>
          </a:p>
          <a:p>
            <a:pPr algn="ctr">
              <a:lnSpc>
                <a:spcPts val="1315"/>
              </a:lnSpc>
              <a:spcBef>
                <a:spcPts val="100"/>
              </a:spcBef>
            </a:pPr>
            <a:r>
              <a:rPr lang="fr-CA" sz="1100" b="1" spc="-5" dirty="0">
                <a:latin typeface="Arial"/>
                <a:cs typeface="Arial"/>
              </a:rPr>
              <a:t>REMBLAI – DÉBLAI – TERRASSEMENT - EXCAVATION</a:t>
            </a:r>
            <a:endParaRPr sz="1100" dirty="0">
              <a:latin typeface="Arial"/>
              <a:cs typeface="Arial"/>
            </a:endParaRPr>
          </a:p>
        </p:txBody>
      </p:sp>
      <p:sp>
        <p:nvSpPr>
          <p:cNvPr id="15" name="object 15"/>
          <p:cNvSpPr/>
          <p:nvPr/>
        </p:nvSpPr>
        <p:spPr>
          <a:xfrm>
            <a:off x="533400" y="76200"/>
            <a:ext cx="836876" cy="1021393"/>
          </a:xfrm>
          <a:prstGeom prst="rect">
            <a:avLst/>
          </a:prstGeom>
          <a:blipFill>
            <a:blip r:embed="rId2" cstate="print"/>
            <a:stretch>
              <a:fillRect/>
            </a:stretch>
          </a:blipFill>
        </p:spPr>
        <p:txBody>
          <a:bodyPr wrap="square" lIns="0" tIns="0" rIns="0" bIns="0" rtlCol="0"/>
          <a:lstStyle/>
          <a:p>
            <a:endParaRPr/>
          </a:p>
        </p:txBody>
      </p:sp>
      <p:sp>
        <p:nvSpPr>
          <p:cNvPr id="16" name="object 16"/>
          <p:cNvSpPr txBox="1"/>
          <p:nvPr/>
        </p:nvSpPr>
        <p:spPr>
          <a:xfrm>
            <a:off x="5486400" y="76200"/>
            <a:ext cx="2018030" cy="1065676"/>
          </a:xfrm>
          <a:prstGeom prst="rect">
            <a:avLst/>
          </a:prstGeom>
          <a:ln w="7655">
            <a:solidFill>
              <a:srgbClr val="000000"/>
            </a:solidFill>
          </a:ln>
        </p:spPr>
        <p:txBody>
          <a:bodyPr vert="horz" wrap="square" lIns="0" tIns="49530" rIns="0" bIns="0" rtlCol="0">
            <a:spAutoFit/>
          </a:bodyPr>
          <a:lstStyle/>
          <a:p>
            <a:pPr marL="24765">
              <a:lnSpc>
                <a:spcPct val="100000"/>
              </a:lnSpc>
              <a:spcBef>
                <a:spcPts val="390"/>
              </a:spcBef>
            </a:pPr>
            <a:r>
              <a:rPr sz="1000" b="1" spc="-5" dirty="0">
                <a:latin typeface="Arial"/>
                <a:cs typeface="Arial"/>
              </a:rPr>
              <a:t>Coût </a:t>
            </a:r>
            <a:r>
              <a:rPr sz="1000" b="1" dirty="0">
                <a:latin typeface="Arial"/>
                <a:cs typeface="Arial"/>
              </a:rPr>
              <a:t>du permis: </a:t>
            </a:r>
            <a:r>
              <a:rPr sz="1000" b="1" spc="-5" dirty="0">
                <a:latin typeface="Arial"/>
                <a:cs typeface="Arial"/>
              </a:rPr>
              <a:t>15</a:t>
            </a:r>
            <a:r>
              <a:rPr sz="1000" b="1" spc="-10" dirty="0">
                <a:latin typeface="Arial"/>
                <a:cs typeface="Arial"/>
              </a:rPr>
              <a:t> </a:t>
            </a:r>
            <a:r>
              <a:rPr sz="1000" b="1" dirty="0">
                <a:latin typeface="Arial"/>
                <a:cs typeface="Arial"/>
              </a:rPr>
              <a:t>$</a:t>
            </a:r>
            <a:endParaRPr sz="1000" dirty="0">
              <a:latin typeface="Arial"/>
              <a:cs typeface="Arial"/>
            </a:endParaRPr>
          </a:p>
          <a:p>
            <a:pPr marL="24765">
              <a:lnSpc>
                <a:spcPct val="100000"/>
              </a:lnSpc>
              <a:spcBef>
                <a:spcPts val="800"/>
              </a:spcBef>
              <a:tabLst>
                <a:tab pos="1939289" algn="l"/>
              </a:tabLst>
            </a:pPr>
            <a:r>
              <a:rPr sz="1000" spc="-5" dirty="0">
                <a:latin typeface="Arial"/>
                <a:cs typeface="Arial"/>
              </a:rPr>
              <a:t>No.</a:t>
            </a:r>
            <a:r>
              <a:rPr sz="1000" spc="-90" dirty="0">
                <a:latin typeface="Arial"/>
                <a:cs typeface="Arial"/>
              </a:rPr>
              <a:t> </a:t>
            </a:r>
            <a:r>
              <a:rPr lang="fr-CA" sz="1000" spc="-5" dirty="0">
                <a:latin typeface="Arial"/>
                <a:cs typeface="Arial"/>
              </a:rPr>
              <a:t>certificat</a:t>
            </a:r>
            <a:r>
              <a:rPr sz="1000" spc="-5" dirty="0">
                <a:latin typeface="Arial"/>
                <a:cs typeface="Arial"/>
              </a:rPr>
              <a:t>: </a:t>
            </a:r>
            <a:r>
              <a:rPr sz="1000" u="sng" spc="-5" dirty="0">
                <a:uFill>
                  <a:solidFill>
                    <a:srgbClr val="000000"/>
                  </a:solidFill>
                </a:uFill>
                <a:latin typeface="Times New Roman"/>
                <a:cs typeface="Times New Roman"/>
              </a:rPr>
              <a:t> </a:t>
            </a:r>
            <a:r>
              <a:rPr lang="fr-CA" sz="1000" u="sng" spc="-5" dirty="0">
                <a:uFill>
                  <a:solidFill>
                    <a:srgbClr val="000000"/>
                  </a:solidFill>
                </a:uFill>
                <a:latin typeface="Times New Roman"/>
                <a:cs typeface="Times New Roman"/>
              </a:rPr>
              <a:t>                                 </a:t>
            </a:r>
            <a:endParaRPr sz="1000" u="sng" dirty="0">
              <a:latin typeface="Times New Roman"/>
              <a:cs typeface="Times New Roman"/>
            </a:endParaRPr>
          </a:p>
          <a:p>
            <a:pPr>
              <a:lnSpc>
                <a:spcPct val="100000"/>
              </a:lnSpc>
              <a:spcBef>
                <a:spcPts val="25"/>
              </a:spcBef>
            </a:pPr>
            <a:endParaRPr sz="850" dirty="0">
              <a:latin typeface="Times New Roman"/>
              <a:cs typeface="Times New Roman"/>
            </a:endParaRPr>
          </a:p>
          <a:p>
            <a:pPr marL="24765">
              <a:lnSpc>
                <a:spcPct val="100000"/>
              </a:lnSpc>
              <a:tabLst>
                <a:tab pos="1911350" algn="l"/>
              </a:tabLst>
            </a:pPr>
            <a:r>
              <a:rPr sz="1000" dirty="0">
                <a:latin typeface="Arial"/>
                <a:cs typeface="Arial"/>
              </a:rPr>
              <a:t>Matricule: </a:t>
            </a:r>
            <a:r>
              <a:rPr sz="1000" u="sng" dirty="0">
                <a:uFill>
                  <a:solidFill>
                    <a:srgbClr val="000000"/>
                  </a:solidFill>
                </a:uFill>
                <a:latin typeface="Times New Roman"/>
                <a:cs typeface="Times New Roman"/>
              </a:rPr>
              <a:t> 	</a:t>
            </a:r>
            <a:endParaRPr sz="1000" dirty="0">
              <a:latin typeface="Times New Roman"/>
              <a:cs typeface="Times New Roman"/>
            </a:endParaRPr>
          </a:p>
          <a:p>
            <a:pPr>
              <a:lnSpc>
                <a:spcPct val="100000"/>
              </a:lnSpc>
              <a:spcBef>
                <a:spcPts val="50"/>
              </a:spcBef>
            </a:pPr>
            <a:endParaRPr sz="1000" dirty="0">
              <a:latin typeface="Times New Roman"/>
              <a:cs typeface="Times New Roman"/>
            </a:endParaRPr>
          </a:p>
          <a:p>
            <a:pPr marL="24765">
              <a:lnSpc>
                <a:spcPct val="100000"/>
              </a:lnSpc>
              <a:tabLst>
                <a:tab pos="1946275" algn="l"/>
              </a:tabLst>
            </a:pPr>
            <a:r>
              <a:rPr sz="1000" spc="-5" dirty="0">
                <a:latin typeface="Arial"/>
                <a:cs typeface="Arial"/>
              </a:rPr>
              <a:t>No.</a:t>
            </a:r>
            <a:r>
              <a:rPr sz="1000" spc="-95" dirty="0">
                <a:latin typeface="Arial"/>
                <a:cs typeface="Arial"/>
              </a:rPr>
              <a:t> </a:t>
            </a:r>
            <a:r>
              <a:rPr sz="1000" dirty="0">
                <a:latin typeface="Arial"/>
                <a:cs typeface="Arial"/>
              </a:rPr>
              <a:t>reçu: </a:t>
            </a:r>
            <a:r>
              <a:rPr sz="1000" u="sng" dirty="0">
                <a:uFill>
                  <a:solidFill>
                    <a:srgbClr val="000000"/>
                  </a:solidFill>
                </a:uFill>
                <a:latin typeface="Times New Roman"/>
                <a:cs typeface="Times New Roman"/>
              </a:rPr>
              <a:t> 	</a:t>
            </a:r>
            <a:endParaRPr sz="1000" dirty="0">
              <a:latin typeface="Times New Roman"/>
              <a:cs typeface="Times New Roman"/>
            </a:endParaRPr>
          </a:p>
        </p:txBody>
      </p:sp>
      <p:sp>
        <p:nvSpPr>
          <p:cNvPr id="19" name="object 19"/>
          <p:cNvSpPr/>
          <p:nvPr/>
        </p:nvSpPr>
        <p:spPr>
          <a:xfrm>
            <a:off x="2971800" y="3079750"/>
            <a:ext cx="76200" cy="901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22" name="object 22"/>
          <p:cNvSpPr/>
          <p:nvPr/>
        </p:nvSpPr>
        <p:spPr>
          <a:xfrm>
            <a:off x="2750299" y="4210621"/>
            <a:ext cx="228600" cy="228600"/>
          </a:xfrm>
          <a:custGeom>
            <a:avLst/>
            <a:gdLst/>
            <a:ahLst/>
            <a:cxnLst/>
            <a:rect l="l" t="t" r="r" b="b"/>
            <a:pathLst>
              <a:path w="228600" h="228600">
                <a:moveTo>
                  <a:pt x="0" y="228600"/>
                </a:moveTo>
                <a:lnTo>
                  <a:pt x="228600" y="228600"/>
                </a:lnTo>
                <a:lnTo>
                  <a:pt x="228600" y="0"/>
                </a:lnTo>
                <a:lnTo>
                  <a:pt x="0" y="0"/>
                </a:lnTo>
                <a:lnTo>
                  <a:pt x="0" y="228600"/>
                </a:lnTo>
                <a:close/>
              </a:path>
            </a:pathLst>
          </a:custGeom>
          <a:solidFill>
            <a:srgbClr val="FFFFFF"/>
          </a:solidFill>
        </p:spPr>
        <p:txBody>
          <a:bodyPr wrap="square" lIns="0" tIns="0" rIns="0" bIns="0" rtlCol="0"/>
          <a:lstStyle/>
          <a:p>
            <a:endParaRPr/>
          </a:p>
        </p:txBody>
      </p:sp>
      <p:sp>
        <p:nvSpPr>
          <p:cNvPr id="24" name="object 24"/>
          <p:cNvSpPr/>
          <p:nvPr/>
        </p:nvSpPr>
        <p:spPr>
          <a:xfrm>
            <a:off x="528326" y="4114393"/>
            <a:ext cx="247015" cy="228600"/>
          </a:xfrm>
          <a:custGeom>
            <a:avLst/>
            <a:gdLst/>
            <a:ahLst/>
            <a:cxnLst/>
            <a:rect l="l" t="t" r="r" b="b"/>
            <a:pathLst>
              <a:path w="247015" h="228600">
                <a:moveTo>
                  <a:pt x="0" y="228600"/>
                </a:moveTo>
                <a:lnTo>
                  <a:pt x="246830" y="228600"/>
                </a:lnTo>
                <a:lnTo>
                  <a:pt x="246830" y="0"/>
                </a:lnTo>
                <a:lnTo>
                  <a:pt x="0" y="0"/>
                </a:lnTo>
                <a:lnTo>
                  <a:pt x="0" y="228600"/>
                </a:lnTo>
                <a:close/>
              </a:path>
            </a:pathLst>
          </a:custGeom>
          <a:solidFill>
            <a:srgbClr val="FFFFFF"/>
          </a:solidFill>
        </p:spPr>
        <p:txBody>
          <a:bodyPr wrap="square" lIns="0" tIns="0" rIns="0" bIns="0" rtlCol="0"/>
          <a:lstStyle/>
          <a:p>
            <a:endParaRPr/>
          </a:p>
        </p:txBody>
      </p:sp>
      <p:sp>
        <p:nvSpPr>
          <p:cNvPr id="28" name="object 4"/>
          <p:cNvSpPr txBox="1"/>
          <p:nvPr/>
        </p:nvSpPr>
        <p:spPr>
          <a:xfrm>
            <a:off x="533400" y="2667630"/>
            <a:ext cx="1676400" cy="197490"/>
          </a:xfrm>
          <a:prstGeom prst="rect">
            <a:avLst/>
          </a:prstGeom>
        </p:spPr>
        <p:txBody>
          <a:bodyPr vert="horz" wrap="square" lIns="0" tIns="12700" rIns="0" bIns="0" rtlCol="0">
            <a:spAutoFit/>
          </a:bodyPr>
          <a:lstStyle/>
          <a:p>
            <a:pPr marL="12700">
              <a:lnSpc>
                <a:spcPct val="100000"/>
              </a:lnSpc>
              <a:spcBef>
                <a:spcPts val="100"/>
              </a:spcBef>
            </a:pPr>
            <a:r>
              <a:rPr lang="fr-CA" sz="1200" spc="-5" dirty="0">
                <a:latin typeface="Arial Narrow"/>
                <a:cs typeface="Arial Narrow"/>
              </a:rPr>
              <a:t>Êtes-vous propriétaire ?</a:t>
            </a:r>
            <a:endParaRPr sz="1200" dirty="0">
              <a:latin typeface="Arial Narrow"/>
              <a:cs typeface="Arial Narrow"/>
            </a:endParaRPr>
          </a:p>
        </p:txBody>
      </p:sp>
      <p:sp>
        <p:nvSpPr>
          <p:cNvPr id="29" name="object 19"/>
          <p:cNvSpPr/>
          <p:nvPr/>
        </p:nvSpPr>
        <p:spPr>
          <a:xfrm>
            <a:off x="2590800" y="271272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30" name="object 6"/>
          <p:cNvSpPr txBox="1"/>
          <p:nvPr/>
        </p:nvSpPr>
        <p:spPr>
          <a:xfrm>
            <a:off x="2819400" y="2712720"/>
            <a:ext cx="4257040" cy="197490"/>
          </a:xfrm>
          <a:prstGeom prst="rect">
            <a:avLst/>
          </a:prstGeom>
        </p:spPr>
        <p:txBody>
          <a:bodyPr vert="horz" wrap="square" lIns="0" tIns="12700" rIns="0" bIns="0" rtlCol="0">
            <a:spAutoFit/>
          </a:bodyPr>
          <a:lstStyle/>
          <a:p>
            <a:pPr marL="12700">
              <a:lnSpc>
                <a:spcPct val="100000"/>
              </a:lnSpc>
              <a:spcBef>
                <a:spcPts val="100"/>
              </a:spcBef>
              <a:tabLst>
                <a:tab pos="4203700" algn="l"/>
              </a:tabLst>
            </a:pPr>
            <a:r>
              <a:rPr lang="fr-CA" sz="1200" spc="-5" dirty="0">
                <a:latin typeface="Arial Narrow"/>
                <a:cs typeface="Arial Narrow"/>
              </a:rPr>
              <a:t>Oui                     Non*  </a:t>
            </a:r>
            <a:r>
              <a:rPr sz="1200" spc="-10" dirty="0">
                <a:latin typeface="Arial Narrow"/>
                <a:cs typeface="Arial Narrow"/>
              </a:rPr>
              <a:t>[</a:t>
            </a:r>
            <a:r>
              <a:rPr lang="fr-CA" sz="1200" dirty="0">
                <a:latin typeface="Arial Narrow"/>
                <a:cs typeface="Arial Narrow"/>
              </a:rPr>
              <a:t>si non, une procuration du propriétaire est requise</a:t>
            </a:r>
            <a:r>
              <a:rPr sz="1200" dirty="0">
                <a:latin typeface="Arial Narrow"/>
                <a:cs typeface="Arial Narrow"/>
              </a:rPr>
              <a:t>]</a:t>
            </a:r>
          </a:p>
        </p:txBody>
      </p:sp>
      <p:sp>
        <p:nvSpPr>
          <p:cNvPr id="31" name="object 19"/>
          <p:cNvSpPr/>
          <p:nvPr/>
        </p:nvSpPr>
        <p:spPr>
          <a:xfrm>
            <a:off x="3505200" y="271272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34" name="Rectangle 33"/>
          <p:cNvSpPr/>
          <p:nvPr/>
        </p:nvSpPr>
        <p:spPr>
          <a:xfrm>
            <a:off x="551400" y="347472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spcBef>
                <a:spcPts val="100"/>
              </a:spcBef>
            </a:pPr>
            <a:endParaRPr lang="fr-CA" sz="1100" spc="-5" dirty="0">
              <a:solidFill>
                <a:schemeClr val="tx1"/>
              </a:solidFill>
              <a:latin typeface="Arial Narrow"/>
              <a:cs typeface="Arial Narrow"/>
            </a:endParaRPr>
          </a:p>
        </p:txBody>
      </p:sp>
      <p:sp>
        <p:nvSpPr>
          <p:cNvPr id="35" name="object 4"/>
          <p:cNvSpPr txBox="1"/>
          <p:nvPr/>
        </p:nvSpPr>
        <p:spPr>
          <a:xfrm>
            <a:off x="533400" y="3474720"/>
            <a:ext cx="69342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IDENTIFICATION  DE L’EXÉCUTANT DES TRAVAUX:</a:t>
            </a:r>
          </a:p>
        </p:txBody>
      </p:sp>
      <p:sp>
        <p:nvSpPr>
          <p:cNvPr id="36" name="object 6"/>
          <p:cNvSpPr txBox="1"/>
          <p:nvPr/>
        </p:nvSpPr>
        <p:spPr>
          <a:xfrm>
            <a:off x="533400" y="3734430"/>
            <a:ext cx="4257040" cy="197490"/>
          </a:xfrm>
          <a:prstGeom prst="rect">
            <a:avLst/>
          </a:prstGeom>
        </p:spPr>
        <p:txBody>
          <a:bodyPr vert="horz" wrap="square" lIns="0" tIns="12700" rIns="0" bIns="0" rtlCol="0">
            <a:spAutoFit/>
          </a:bodyPr>
          <a:lstStyle/>
          <a:p>
            <a:pPr marL="12700">
              <a:lnSpc>
                <a:spcPct val="100000"/>
              </a:lnSpc>
              <a:spcBef>
                <a:spcPts val="100"/>
              </a:spcBef>
              <a:tabLst>
                <a:tab pos="4203700" algn="l"/>
              </a:tabLst>
            </a:pPr>
            <a:r>
              <a:rPr lang="fr-CA" sz="1200" spc="-5" dirty="0">
                <a:latin typeface="Arial Narrow"/>
                <a:cs typeface="Arial Narrow"/>
              </a:rPr>
              <a:t>M</a:t>
            </a:r>
            <a:r>
              <a:rPr sz="1200" dirty="0" err="1">
                <a:latin typeface="Arial Narrow"/>
                <a:cs typeface="Arial Narrow"/>
              </a:rPr>
              <a:t>ê</a:t>
            </a:r>
            <a:r>
              <a:rPr sz="1200" spc="-5" dirty="0" err="1">
                <a:latin typeface="Arial Narrow"/>
                <a:cs typeface="Arial Narrow"/>
              </a:rPr>
              <a:t>m</a:t>
            </a:r>
            <a:r>
              <a:rPr sz="1200" dirty="0" err="1">
                <a:latin typeface="Arial Narrow"/>
                <a:cs typeface="Arial Narrow"/>
              </a:rPr>
              <a:t>e</a:t>
            </a:r>
            <a:r>
              <a:rPr sz="1200" spc="-10" dirty="0">
                <a:latin typeface="Arial Narrow"/>
                <a:cs typeface="Arial Narrow"/>
              </a:rPr>
              <a:t> </a:t>
            </a:r>
            <a:r>
              <a:rPr lang="fr-CA" sz="1200" dirty="0">
                <a:latin typeface="Arial Narrow"/>
                <a:cs typeface="Arial Narrow"/>
              </a:rPr>
              <a:t>que le requérant : </a:t>
            </a:r>
            <a:r>
              <a:rPr sz="1200" dirty="0">
                <a:latin typeface="Arial Narrow"/>
                <a:cs typeface="Arial Narrow"/>
              </a:rPr>
              <a:t>  </a:t>
            </a:r>
            <a:r>
              <a:rPr lang="fr-CA" sz="1200" dirty="0">
                <a:latin typeface="Arial Narrow"/>
                <a:cs typeface="Arial Narrow"/>
              </a:rPr>
              <a:t>    </a:t>
            </a:r>
            <a:r>
              <a:rPr lang="fr-CA" sz="1200" spc="-10" dirty="0">
                <a:latin typeface="Arial Narrow"/>
                <a:cs typeface="Arial Narrow"/>
              </a:rPr>
              <a:t>Oui             Non</a:t>
            </a:r>
            <a:endParaRPr sz="1200" dirty="0">
              <a:latin typeface="Arial Narrow"/>
              <a:cs typeface="Arial Narrow"/>
            </a:endParaRPr>
          </a:p>
        </p:txBody>
      </p:sp>
      <p:sp>
        <p:nvSpPr>
          <p:cNvPr id="37" name="object 19"/>
          <p:cNvSpPr/>
          <p:nvPr/>
        </p:nvSpPr>
        <p:spPr>
          <a:xfrm>
            <a:off x="1981200" y="376555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39" name="object 19"/>
          <p:cNvSpPr/>
          <p:nvPr/>
        </p:nvSpPr>
        <p:spPr>
          <a:xfrm>
            <a:off x="2597785" y="376555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40" name="object 6"/>
          <p:cNvSpPr txBox="1"/>
          <p:nvPr/>
        </p:nvSpPr>
        <p:spPr>
          <a:xfrm>
            <a:off x="533400" y="3963030"/>
            <a:ext cx="4257040" cy="197490"/>
          </a:xfrm>
          <a:prstGeom prst="rect">
            <a:avLst/>
          </a:prstGeom>
        </p:spPr>
        <p:txBody>
          <a:bodyPr vert="horz" wrap="square" lIns="0" tIns="12700" rIns="0" bIns="0" rtlCol="0">
            <a:spAutoFit/>
          </a:bodyPr>
          <a:lstStyle/>
          <a:p>
            <a:pPr marL="12700">
              <a:lnSpc>
                <a:spcPct val="100000"/>
              </a:lnSpc>
              <a:spcBef>
                <a:spcPts val="100"/>
              </a:spcBef>
              <a:tabLst>
                <a:tab pos="4203700" algn="l"/>
              </a:tabLst>
            </a:pPr>
            <a:r>
              <a:rPr lang="fr-CA" sz="1200" spc="-5" dirty="0">
                <a:latin typeface="Arial Narrow"/>
                <a:cs typeface="Arial Narrow"/>
              </a:rPr>
              <a:t>Si non, Nom complet </a:t>
            </a:r>
            <a:r>
              <a:rPr lang="fr-CA" sz="1200" dirty="0">
                <a:latin typeface="Arial Narrow"/>
                <a:cs typeface="Arial Narrow"/>
              </a:rPr>
              <a:t>: </a:t>
            </a:r>
            <a:endParaRPr sz="1200" dirty="0">
              <a:latin typeface="Arial Narrow"/>
              <a:cs typeface="Arial Narrow"/>
            </a:endParaRPr>
          </a:p>
        </p:txBody>
      </p:sp>
      <p:sp>
        <p:nvSpPr>
          <p:cNvPr id="41" name="object 3"/>
          <p:cNvSpPr/>
          <p:nvPr/>
        </p:nvSpPr>
        <p:spPr>
          <a:xfrm>
            <a:off x="1828800" y="4114801"/>
            <a:ext cx="5562599" cy="45719"/>
          </a:xfrm>
          <a:custGeom>
            <a:avLst/>
            <a:gdLst/>
            <a:ahLst/>
            <a:cxnLst/>
            <a:rect l="l" t="t" r="r" b="b"/>
            <a:pathLst>
              <a:path w="6620509">
                <a:moveTo>
                  <a:pt x="0" y="0"/>
                </a:moveTo>
                <a:lnTo>
                  <a:pt x="6620256" y="0"/>
                </a:lnTo>
              </a:path>
            </a:pathLst>
          </a:custGeom>
          <a:ln w="6096">
            <a:solidFill>
              <a:srgbClr val="000000"/>
            </a:solidFill>
          </a:ln>
        </p:spPr>
        <p:txBody>
          <a:bodyPr wrap="square" lIns="0" tIns="0" rIns="0" bIns="0" rtlCol="0"/>
          <a:lstStyle/>
          <a:p>
            <a:endParaRPr/>
          </a:p>
        </p:txBody>
      </p:sp>
      <p:sp>
        <p:nvSpPr>
          <p:cNvPr id="42" name="Rectangle 41"/>
          <p:cNvSpPr/>
          <p:nvPr/>
        </p:nvSpPr>
        <p:spPr>
          <a:xfrm>
            <a:off x="533400" y="423672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spcBef>
                <a:spcPts val="100"/>
              </a:spcBef>
            </a:pPr>
            <a:endParaRPr lang="fr-CA" sz="1100" spc="-5" dirty="0">
              <a:solidFill>
                <a:schemeClr val="tx1"/>
              </a:solidFill>
              <a:latin typeface="Arial Narrow"/>
              <a:cs typeface="Arial Narrow"/>
            </a:endParaRPr>
          </a:p>
        </p:txBody>
      </p:sp>
      <p:sp>
        <p:nvSpPr>
          <p:cNvPr id="43" name="object 4"/>
          <p:cNvSpPr txBox="1"/>
          <p:nvPr/>
        </p:nvSpPr>
        <p:spPr>
          <a:xfrm>
            <a:off x="515400" y="4236720"/>
            <a:ext cx="69342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ÉCHÉANCE, COÛT ET DÉTAILS DES TRAVAUX : </a:t>
            </a:r>
          </a:p>
        </p:txBody>
      </p:sp>
      <p:graphicFrame>
        <p:nvGraphicFramePr>
          <p:cNvPr id="44" name="Tableau 43"/>
          <p:cNvGraphicFramePr>
            <a:graphicFrameLocks noGrp="1"/>
          </p:cNvGraphicFramePr>
          <p:nvPr/>
        </p:nvGraphicFramePr>
        <p:xfrm>
          <a:off x="533400" y="4541520"/>
          <a:ext cx="6858000" cy="640080"/>
        </p:xfrm>
        <a:graphic>
          <a:graphicData uri="http://schemas.openxmlformats.org/drawingml/2006/table">
            <a:tbl>
              <a:tblPr bandRow="1">
                <a:tableStyleId>{5940675A-B579-460E-94D1-54222C63F5DA}</a:tableStyleId>
              </a:tblPr>
              <a:tblGrid>
                <a:gridCol w="21336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gridCol w="1574800">
                  <a:extLst>
                    <a:ext uri="{9D8B030D-6E8A-4147-A177-3AD203B41FA5}">
                      <a16:colId xmlns:a16="http://schemas.microsoft.com/office/drawing/2014/main" val="20002"/>
                    </a:ext>
                  </a:extLst>
                </a:gridCol>
                <a:gridCol w="1574800">
                  <a:extLst>
                    <a:ext uri="{9D8B030D-6E8A-4147-A177-3AD203B41FA5}">
                      <a16:colId xmlns:a16="http://schemas.microsoft.com/office/drawing/2014/main" val="20003"/>
                    </a:ext>
                  </a:extLst>
                </a:gridCol>
              </a:tblGrid>
              <a:tr h="215900">
                <a:tc>
                  <a:txBody>
                    <a:bodyPr/>
                    <a:lstStyle/>
                    <a:p>
                      <a:r>
                        <a:rPr lang="fr-CA" sz="1200" kern="1200" spc="-5" dirty="0">
                          <a:solidFill>
                            <a:schemeClr val="tx1"/>
                          </a:solidFill>
                          <a:latin typeface="Arial Narrow"/>
                          <a:ea typeface="+mn-ea"/>
                          <a:cs typeface="Arial Narrow"/>
                        </a:rPr>
                        <a:t>Date prévue du</a:t>
                      </a:r>
                      <a:r>
                        <a:rPr lang="fr-CA" sz="1200" kern="1200" spc="-5" baseline="0" dirty="0">
                          <a:solidFill>
                            <a:schemeClr val="tx1"/>
                          </a:solidFill>
                          <a:latin typeface="Arial Narrow"/>
                          <a:ea typeface="+mn-ea"/>
                          <a:cs typeface="Arial Narrow"/>
                        </a:rPr>
                        <a:t> début des travaux : </a:t>
                      </a:r>
                      <a:endParaRPr lang="fr-CA" sz="1200" kern="1200" spc="-5" dirty="0">
                        <a:solidFill>
                          <a:schemeClr val="tx1"/>
                        </a:solidFill>
                        <a:latin typeface="Arial Narrow"/>
                        <a:ea typeface="+mn-ea"/>
                        <a:cs typeface="Arial Narrow"/>
                      </a:endParaRPr>
                    </a:p>
                  </a:txBody>
                  <a:tcPr>
                    <a:noFill/>
                  </a:tcPr>
                </a:tc>
                <a:tc>
                  <a:txBody>
                    <a:bodyPr/>
                    <a:lstStyle/>
                    <a:p>
                      <a:endParaRPr lang="fr-CA" sz="1100" dirty="0"/>
                    </a:p>
                  </a:txBody>
                  <a:tcPr>
                    <a:noFill/>
                  </a:tcPr>
                </a:tc>
                <a:tc>
                  <a:txBody>
                    <a:bodyPr/>
                    <a:lstStyle/>
                    <a:p>
                      <a:r>
                        <a:rPr lang="fr-CA" sz="1200" kern="1200" spc="-5" baseline="0" dirty="0">
                          <a:solidFill>
                            <a:schemeClr val="tx1"/>
                          </a:solidFill>
                          <a:latin typeface="Arial Narrow"/>
                          <a:ea typeface="+mn-ea"/>
                          <a:cs typeface="Arial Narrow"/>
                        </a:rPr>
                        <a:t>Fin des travaux prévue:</a:t>
                      </a:r>
                    </a:p>
                  </a:txBody>
                  <a:tcPr>
                    <a:noFill/>
                  </a:tcPr>
                </a:tc>
                <a:tc>
                  <a:txBody>
                    <a:bodyPr/>
                    <a:lstStyle/>
                    <a:p>
                      <a:endParaRPr lang="fr-CA" dirty="0"/>
                    </a:p>
                  </a:txBody>
                  <a:tcPr>
                    <a:noFill/>
                  </a:tcPr>
                </a:tc>
                <a:extLst>
                  <a:ext uri="{0D108BD9-81ED-4DB2-BD59-A6C34878D82A}">
                    <a16:rowId xmlns:a16="http://schemas.microsoft.com/office/drawing/2014/main" val="10000"/>
                  </a:ext>
                </a:extLst>
              </a:tr>
              <a:tr h="215900">
                <a:tc>
                  <a:txBody>
                    <a:bodyPr/>
                    <a:lstStyle/>
                    <a:p>
                      <a:r>
                        <a:rPr lang="fr-CA" sz="1200" kern="1200" spc="-5" dirty="0">
                          <a:solidFill>
                            <a:schemeClr val="tx1"/>
                          </a:solidFill>
                          <a:latin typeface="Arial Narrow"/>
                          <a:ea typeface="+mn-ea"/>
                          <a:cs typeface="Arial Narrow"/>
                        </a:rPr>
                        <a:t>Coût estimé des travaux: </a:t>
                      </a:r>
                    </a:p>
                  </a:txBody>
                  <a:tcPr>
                    <a:noFill/>
                  </a:tcPr>
                </a:tc>
                <a:tc gridSpan="3">
                  <a:txBody>
                    <a:bodyPr/>
                    <a:lstStyle/>
                    <a:p>
                      <a:endParaRPr lang="fr-CA" sz="1100" dirty="0"/>
                    </a:p>
                  </a:txBody>
                  <a:tcPr>
                    <a:no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1"/>
                  </a:ext>
                </a:extLst>
              </a:tr>
            </a:tbl>
          </a:graphicData>
        </a:graphic>
      </p:graphicFrame>
      <p:sp>
        <p:nvSpPr>
          <p:cNvPr id="45" name="Rectangle 44"/>
          <p:cNvSpPr/>
          <p:nvPr/>
        </p:nvSpPr>
        <p:spPr>
          <a:xfrm>
            <a:off x="551400" y="525780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spcBef>
                <a:spcPts val="100"/>
              </a:spcBef>
            </a:pPr>
            <a:endParaRPr lang="fr-CA" sz="1100" spc="-5" dirty="0">
              <a:solidFill>
                <a:schemeClr val="tx1"/>
              </a:solidFill>
              <a:latin typeface="Arial Narrow"/>
              <a:cs typeface="Arial Narrow"/>
            </a:endParaRPr>
          </a:p>
        </p:txBody>
      </p:sp>
      <p:sp>
        <p:nvSpPr>
          <p:cNvPr id="46" name="object 4"/>
          <p:cNvSpPr txBox="1"/>
          <p:nvPr/>
        </p:nvSpPr>
        <p:spPr>
          <a:xfrm>
            <a:off x="533400" y="5257800"/>
            <a:ext cx="69342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DESCRIPTION GÉNÉRALE DE L’EMPLACEMENT DES TRAVAUX: </a:t>
            </a:r>
          </a:p>
        </p:txBody>
      </p:sp>
      <p:graphicFrame>
        <p:nvGraphicFramePr>
          <p:cNvPr id="47" name="Tableau 46"/>
          <p:cNvGraphicFramePr>
            <a:graphicFrameLocks noGrp="1"/>
          </p:cNvGraphicFramePr>
          <p:nvPr/>
        </p:nvGraphicFramePr>
        <p:xfrm>
          <a:off x="533400" y="5562600"/>
          <a:ext cx="6858000" cy="1295400"/>
        </p:xfrm>
        <a:graphic>
          <a:graphicData uri="http://schemas.openxmlformats.org/drawingml/2006/table">
            <a:tbl>
              <a:tblPr bandRow="1">
                <a:tableStyleId>{5940675A-B579-460E-94D1-54222C63F5DA}</a:tableStyleId>
              </a:tblPr>
              <a:tblGrid>
                <a:gridCol w="2895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228600">
                <a:tc>
                  <a:txBody>
                    <a:bodyPr/>
                    <a:lstStyle/>
                    <a:p>
                      <a:r>
                        <a:rPr lang="fr-CA" sz="1100" kern="1200" spc="-5" dirty="0">
                          <a:solidFill>
                            <a:schemeClr val="tx1"/>
                          </a:solidFill>
                          <a:latin typeface="Arial Narrow"/>
                          <a:ea typeface="+mn-ea"/>
                          <a:cs typeface="Arial Narrow"/>
                        </a:rPr>
                        <a:t>Ces travaux requièrent-ils un abattage</a:t>
                      </a:r>
                      <a:r>
                        <a:rPr lang="fr-CA" sz="1100" kern="1200" spc="-5" baseline="0" dirty="0">
                          <a:solidFill>
                            <a:schemeClr val="tx1"/>
                          </a:solidFill>
                          <a:latin typeface="Arial Narrow"/>
                          <a:ea typeface="+mn-ea"/>
                          <a:cs typeface="Arial Narrow"/>
                        </a:rPr>
                        <a:t> d’arbres ? </a:t>
                      </a:r>
                      <a:endParaRPr lang="fr-CA" sz="1100" kern="1200" spc="-5" dirty="0">
                        <a:solidFill>
                          <a:schemeClr val="tx1"/>
                        </a:solidFill>
                        <a:latin typeface="Arial Narrow"/>
                        <a:ea typeface="+mn-ea"/>
                        <a:cs typeface="Arial Narrow"/>
                      </a:endParaRPr>
                    </a:p>
                  </a:txBody>
                  <a:tcPr>
                    <a:noFill/>
                  </a:tcPr>
                </a:tc>
                <a:tc>
                  <a:txBody>
                    <a:bodyPr/>
                    <a:lstStyle/>
                    <a:p>
                      <a:endParaRPr lang="fr-CA" sz="1100" dirty="0"/>
                    </a:p>
                  </a:txBody>
                  <a:tcPr>
                    <a:noFill/>
                  </a:tcPr>
                </a:tc>
                <a:tc>
                  <a:txBody>
                    <a:bodyPr/>
                    <a:lstStyle/>
                    <a:p>
                      <a:r>
                        <a:rPr lang="fr-CA" sz="1200" kern="1200" spc="-5" baseline="0" dirty="0">
                          <a:solidFill>
                            <a:schemeClr val="tx1"/>
                          </a:solidFill>
                          <a:latin typeface="Arial Narrow"/>
                          <a:ea typeface="+mn-ea"/>
                          <a:cs typeface="Arial Narrow"/>
                        </a:rPr>
                        <a:t>Combien : </a:t>
                      </a:r>
                    </a:p>
                  </a:txBody>
                  <a:tcPr>
                    <a:noFill/>
                  </a:tcPr>
                </a:tc>
                <a:tc>
                  <a:txBody>
                    <a:bodyPr/>
                    <a:lstStyle/>
                    <a:p>
                      <a:endParaRPr lang="fr-CA" dirty="0"/>
                    </a:p>
                  </a:txBody>
                  <a:tcPr>
                    <a:noFill/>
                  </a:tcPr>
                </a:tc>
                <a:extLst>
                  <a:ext uri="{0D108BD9-81ED-4DB2-BD59-A6C34878D82A}">
                    <a16:rowId xmlns:a16="http://schemas.microsoft.com/office/drawing/2014/main" val="10000"/>
                  </a:ext>
                </a:extLst>
              </a:tr>
              <a:tr h="320040">
                <a:tc>
                  <a:txBody>
                    <a:bodyPr/>
                    <a:lstStyle/>
                    <a:p>
                      <a:r>
                        <a:rPr lang="fr-CA" sz="1100" kern="1200" spc="-5" dirty="0">
                          <a:solidFill>
                            <a:schemeClr val="tx1"/>
                          </a:solidFill>
                          <a:latin typeface="Arial Narrow"/>
                          <a:ea typeface="+mn-ea"/>
                          <a:cs typeface="Arial Narrow"/>
                        </a:rPr>
                        <a:t>Proximité d’un cours d’eau</a:t>
                      </a:r>
                    </a:p>
                  </a:txBody>
                  <a:tcPr>
                    <a:noFill/>
                  </a:tcPr>
                </a:tc>
                <a:tc>
                  <a:txBody>
                    <a:bodyPr/>
                    <a:lstStyle/>
                    <a:p>
                      <a:endParaRPr lang="fr-CA" sz="1100" dirty="0"/>
                    </a:p>
                  </a:txBody>
                  <a:tcPr>
                    <a:noFill/>
                  </a:tcPr>
                </a:tc>
                <a:tc>
                  <a:txBody>
                    <a:bodyPr/>
                    <a:lstStyle/>
                    <a:p>
                      <a:pPr marL="0"/>
                      <a:r>
                        <a:rPr lang="fr-CA" sz="1200" kern="1200" spc="-5" baseline="0" dirty="0">
                          <a:solidFill>
                            <a:schemeClr val="tx1"/>
                          </a:solidFill>
                          <a:latin typeface="Arial Narrow"/>
                          <a:ea typeface="+mn-ea"/>
                          <a:cs typeface="Arial Narrow"/>
                        </a:rPr>
                        <a:t>Détails : </a:t>
                      </a:r>
                    </a:p>
                  </a:txBody>
                  <a:tcPr>
                    <a:noFill/>
                  </a:tcPr>
                </a:tc>
                <a:tc>
                  <a:txBody>
                    <a:bodyPr/>
                    <a:lstStyle/>
                    <a:p>
                      <a:endParaRPr lang="fr-CA" sz="1100" dirty="0"/>
                    </a:p>
                  </a:txBody>
                  <a:tcPr>
                    <a:noFill/>
                  </a:tcPr>
                </a:tc>
                <a:extLst>
                  <a:ext uri="{0D108BD9-81ED-4DB2-BD59-A6C34878D82A}">
                    <a16:rowId xmlns:a16="http://schemas.microsoft.com/office/drawing/2014/main" val="10001"/>
                  </a:ext>
                </a:extLst>
              </a:tr>
              <a:tr h="304800">
                <a:tc>
                  <a:txBody>
                    <a:bodyPr/>
                    <a:lstStyle/>
                    <a:p>
                      <a:r>
                        <a:rPr lang="fr-CA" sz="1100" kern="1200" spc="-5" dirty="0">
                          <a:solidFill>
                            <a:schemeClr val="tx1"/>
                          </a:solidFill>
                          <a:latin typeface="Arial Narrow"/>
                          <a:ea typeface="+mn-ea"/>
                          <a:cs typeface="Arial Narrow"/>
                        </a:rPr>
                        <a:t>Proximité d’un talus / forte pente </a:t>
                      </a:r>
                    </a:p>
                  </a:txBody>
                  <a:tcPr>
                    <a:noFill/>
                  </a:tcPr>
                </a:tc>
                <a:tc>
                  <a:txBody>
                    <a:bodyPr/>
                    <a:lstStyle/>
                    <a:p>
                      <a:endParaRPr lang="fr-CA" sz="1100" dirty="0"/>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fr-CA" sz="1200" kern="1200" spc="-5" baseline="0" dirty="0">
                          <a:solidFill>
                            <a:schemeClr val="tx1"/>
                          </a:solidFill>
                          <a:latin typeface="Arial Narrow"/>
                          <a:ea typeface="+mn-ea"/>
                          <a:cs typeface="Arial Narrow"/>
                        </a:rPr>
                        <a:t>Détails : </a:t>
                      </a:r>
                    </a:p>
                  </a:txBody>
                  <a:tcPr>
                    <a:noFill/>
                  </a:tcPr>
                </a:tc>
                <a:tc>
                  <a:txBody>
                    <a:bodyPr/>
                    <a:lstStyle/>
                    <a:p>
                      <a:endParaRPr lang="fr-CA" sz="1100" dirty="0"/>
                    </a:p>
                  </a:txBody>
                  <a:tcPr>
                    <a:noFill/>
                  </a:tcPr>
                </a:tc>
                <a:extLst>
                  <a:ext uri="{0D108BD9-81ED-4DB2-BD59-A6C34878D82A}">
                    <a16:rowId xmlns:a16="http://schemas.microsoft.com/office/drawing/2014/main" val="10002"/>
                  </a:ext>
                </a:extLst>
              </a:tr>
              <a:tr h="304800">
                <a:tc>
                  <a:txBody>
                    <a:bodyPr/>
                    <a:lstStyle/>
                    <a:p>
                      <a:r>
                        <a:rPr lang="fr-CA" sz="1100" kern="1200" spc="-5" dirty="0">
                          <a:solidFill>
                            <a:schemeClr val="tx1"/>
                          </a:solidFill>
                          <a:latin typeface="Arial Narrow"/>
                          <a:ea typeface="+mn-ea"/>
                          <a:cs typeface="Arial Narrow"/>
                        </a:rPr>
                        <a:t>Zonage agricole</a:t>
                      </a:r>
                    </a:p>
                  </a:txBody>
                  <a:tcPr>
                    <a:noFill/>
                  </a:tcPr>
                </a:tc>
                <a:tc>
                  <a:txBody>
                    <a:bodyPr/>
                    <a:lstStyle/>
                    <a:p>
                      <a:endParaRPr lang="fr-CA" sz="1100" dirty="0"/>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fr-CA" sz="1200" kern="1200" spc="-5" baseline="0" dirty="0">
                          <a:solidFill>
                            <a:schemeClr val="tx1"/>
                          </a:solidFill>
                          <a:latin typeface="Arial Narrow"/>
                          <a:ea typeface="+mn-ea"/>
                          <a:cs typeface="Arial Narrow"/>
                        </a:rPr>
                        <a:t>Détails : </a:t>
                      </a:r>
                    </a:p>
                  </a:txBody>
                  <a:tcPr>
                    <a:noFill/>
                  </a:tcPr>
                </a:tc>
                <a:tc>
                  <a:txBody>
                    <a:bodyPr/>
                    <a:lstStyle/>
                    <a:p>
                      <a:endParaRPr lang="fr-CA" sz="1100" dirty="0"/>
                    </a:p>
                  </a:txBody>
                  <a:tcPr>
                    <a:noFill/>
                  </a:tcPr>
                </a:tc>
                <a:extLst>
                  <a:ext uri="{0D108BD9-81ED-4DB2-BD59-A6C34878D82A}">
                    <a16:rowId xmlns:a16="http://schemas.microsoft.com/office/drawing/2014/main" val="10003"/>
                  </a:ext>
                </a:extLst>
              </a:tr>
            </a:tbl>
          </a:graphicData>
        </a:graphic>
      </p:graphicFrame>
      <p:grpSp>
        <p:nvGrpSpPr>
          <p:cNvPr id="53" name="Groupe 52"/>
          <p:cNvGrpSpPr/>
          <p:nvPr/>
        </p:nvGrpSpPr>
        <p:grpSpPr>
          <a:xfrm>
            <a:off x="3505200" y="5562600"/>
            <a:ext cx="1066800" cy="276999"/>
            <a:chOff x="2971800" y="5867400"/>
            <a:chExt cx="1066800" cy="276999"/>
          </a:xfrm>
        </p:grpSpPr>
        <p:sp>
          <p:nvSpPr>
            <p:cNvPr id="48" name="object 19"/>
            <p:cNvSpPr/>
            <p:nvPr/>
          </p:nvSpPr>
          <p:spPr>
            <a:xfrm>
              <a:off x="29718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50" name="object 19"/>
            <p:cNvSpPr/>
            <p:nvPr/>
          </p:nvSpPr>
          <p:spPr>
            <a:xfrm>
              <a:off x="35052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51" name="ZoneTexte 50"/>
            <p:cNvSpPr txBox="1"/>
            <p:nvPr/>
          </p:nvSpPr>
          <p:spPr>
            <a:xfrm>
              <a:off x="3048000" y="5867400"/>
              <a:ext cx="381000" cy="276999"/>
            </a:xfrm>
            <a:prstGeom prst="rect">
              <a:avLst/>
            </a:prstGeom>
            <a:noFill/>
          </p:spPr>
          <p:txBody>
            <a:bodyPr wrap="square" rtlCol="0">
              <a:spAutoFit/>
            </a:bodyPr>
            <a:lstStyle/>
            <a:p>
              <a:r>
                <a:rPr lang="fr-CA" sz="1200" spc="-5" dirty="0">
                  <a:latin typeface="Arial Narrow"/>
                  <a:cs typeface="Arial Narrow"/>
                </a:rPr>
                <a:t>Oui</a:t>
              </a:r>
            </a:p>
          </p:txBody>
        </p:sp>
        <p:sp>
          <p:nvSpPr>
            <p:cNvPr id="52" name="ZoneTexte 51"/>
            <p:cNvSpPr txBox="1"/>
            <p:nvPr/>
          </p:nvSpPr>
          <p:spPr>
            <a:xfrm>
              <a:off x="3581400" y="5867400"/>
              <a:ext cx="457200" cy="276999"/>
            </a:xfrm>
            <a:prstGeom prst="rect">
              <a:avLst/>
            </a:prstGeom>
            <a:noFill/>
          </p:spPr>
          <p:txBody>
            <a:bodyPr wrap="square" rtlCol="0">
              <a:spAutoFit/>
            </a:bodyPr>
            <a:lstStyle/>
            <a:p>
              <a:r>
                <a:rPr lang="fr-CA" sz="1200" spc="-5" dirty="0">
                  <a:latin typeface="Arial Narrow"/>
                  <a:cs typeface="Arial Narrow"/>
                </a:rPr>
                <a:t>Non</a:t>
              </a:r>
            </a:p>
          </p:txBody>
        </p:sp>
      </p:grpSp>
      <p:grpSp>
        <p:nvGrpSpPr>
          <p:cNvPr id="64" name="Groupe 63"/>
          <p:cNvGrpSpPr/>
          <p:nvPr/>
        </p:nvGrpSpPr>
        <p:grpSpPr>
          <a:xfrm>
            <a:off x="3505200" y="5943600"/>
            <a:ext cx="1066800" cy="276999"/>
            <a:chOff x="2971800" y="5867400"/>
            <a:chExt cx="1066800" cy="276999"/>
          </a:xfrm>
        </p:grpSpPr>
        <p:sp>
          <p:nvSpPr>
            <p:cNvPr id="65" name="object 19"/>
            <p:cNvSpPr/>
            <p:nvPr/>
          </p:nvSpPr>
          <p:spPr>
            <a:xfrm>
              <a:off x="29718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66" name="object 19"/>
            <p:cNvSpPr/>
            <p:nvPr/>
          </p:nvSpPr>
          <p:spPr>
            <a:xfrm>
              <a:off x="35052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67" name="ZoneTexte 66"/>
            <p:cNvSpPr txBox="1"/>
            <p:nvPr/>
          </p:nvSpPr>
          <p:spPr>
            <a:xfrm>
              <a:off x="3048000" y="5867400"/>
              <a:ext cx="381000" cy="276999"/>
            </a:xfrm>
            <a:prstGeom prst="rect">
              <a:avLst/>
            </a:prstGeom>
            <a:noFill/>
          </p:spPr>
          <p:txBody>
            <a:bodyPr wrap="square" rtlCol="0">
              <a:spAutoFit/>
            </a:bodyPr>
            <a:lstStyle/>
            <a:p>
              <a:r>
                <a:rPr lang="fr-CA" sz="1200" spc="-5" dirty="0">
                  <a:latin typeface="Arial Narrow"/>
                  <a:cs typeface="Arial Narrow"/>
                </a:rPr>
                <a:t>Oui</a:t>
              </a:r>
            </a:p>
          </p:txBody>
        </p:sp>
        <p:sp>
          <p:nvSpPr>
            <p:cNvPr id="68" name="ZoneTexte 67"/>
            <p:cNvSpPr txBox="1"/>
            <p:nvPr/>
          </p:nvSpPr>
          <p:spPr>
            <a:xfrm>
              <a:off x="3581400" y="5867400"/>
              <a:ext cx="457200" cy="276999"/>
            </a:xfrm>
            <a:prstGeom prst="rect">
              <a:avLst/>
            </a:prstGeom>
            <a:noFill/>
          </p:spPr>
          <p:txBody>
            <a:bodyPr wrap="square" rtlCol="0">
              <a:spAutoFit/>
            </a:bodyPr>
            <a:lstStyle/>
            <a:p>
              <a:r>
                <a:rPr lang="fr-CA" sz="1200" spc="-5" dirty="0">
                  <a:latin typeface="Arial Narrow"/>
                  <a:cs typeface="Arial Narrow"/>
                </a:rPr>
                <a:t>Non</a:t>
              </a:r>
            </a:p>
          </p:txBody>
        </p:sp>
      </p:grpSp>
      <p:grpSp>
        <p:nvGrpSpPr>
          <p:cNvPr id="69" name="Groupe 68"/>
          <p:cNvGrpSpPr/>
          <p:nvPr/>
        </p:nvGrpSpPr>
        <p:grpSpPr>
          <a:xfrm>
            <a:off x="3505200" y="6276201"/>
            <a:ext cx="1066800" cy="276999"/>
            <a:chOff x="2971800" y="5867400"/>
            <a:chExt cx="1066800" cy="276999"/>
          </a:xfrm>
        </p:grpSpPr>
        <p:sp>
          <p:nvSpPr>
            <p:cNvPr id="70" name="object 19"/>
            <p:cNvSpPr/>
            <p:nvPr/>
          </p:nvSpPr>
          <p:spPr>
            <a:xfrm>
              <a:off x="29718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71" name="object 19"/>
            <p:cNvSpPr/>
            <p:nvPr/>
          </p:nvSpPr>
          <p:spPr>
            <a:xfrm>
              <a:off x="35052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72" name="ZoneTexte 71"/>
            <p:cNvSpPr txBox="1"/>
            <p:nvPr/>
          </p:nvSpPr>
          <p:spPr>
            <a:xfrm>
              <a:off x="3048000" y="5867400"/>
              <a:ext cx="381000" cy="276999"/>
            </a:xfrm>
            <a:prstGeom prst="rect">
              <a:avLst/>
            </a:prstGeom>
            <a:noFill/>
          </p:spPr>
          <p:txBody>
            <a:bodyPr wrap="square" rtlCol="0">
              <a:spAutoFit/>
            </a:bodyPr>
            <a:lstStyle/>
            <a:p>
              <a:r>
                <a:rPr lang="fr-CA" sz="1200" spc="-5" dirty="0">
                  <a:latin typeface="Arial Narrow"/>
                  <a:cs typeface="Arial Narrow"/>
                </a:rPr>
                <a:t>Oui</a:t>
              </a:r>
            </a:p>
          </p:txBody>
        </p:sp>
        <p:sp>
          <p:nvSpPr>
            <p:cNvPr id="73" name="ZoneTexte 72"/>
            <p:cNvSpPr txBox="1"/>
            <p:nvPr/>
          </p:nvSpPr>
          <p:spPr>
            <a:xfrm>
              <a:off x="3581400" y="5867400"/>
              <a:ext cx="457200" cy="276999"/>
            </a:xfrm>
            <a:prstGeom prst="rect">
              <a:avLst/>
            </a:prstGeom>
            <a:noFill/>
          </p:spPr>
          <p:txBody>
            <a:bodyPr wrap="square" rtlCol="0">
              <a:spAutoFit/>
            </a:bodyPr>
            <a:lstStyle/>
            <a:p>
              <a:r>
                <a:rPr lang="fr-CA" sz="1200" spc="-5" dirty="0">
                  <a:latin typeface="Arial Narrow"/>
                  <a:cs typeface="Arial Narrow"/>
                </a:rPr>
                <a:t>Non</a:t>
              </a:r>
            </a:p>
          </p:txBody>
        </p:sp>
      </p:grpSp>
      <p:grpSp>
        <p:nvGrpSpPr>
          <p:cNvPr id="74" name="Groupe 73"/>
          <p:cNvGrpSpPr/>
          <p:nvPr/>
        </p:nvGrpSpPr>
        <p:grpSpPr>
          <a:xfrm>
            <a:off x="3505200" y="6581001"/>
            <a:ext cx="1066800" cy="276999"/>
            <a:chOff x="2971800" y="5867400"/>
            <a:chExt cx="1066800" cy="276999"/>
          </a:xfrm>
        </p:grpSpPr>
        <p:sp>
          <p:nvSpPr>
            <p:cNvPr id="75" name="object 19"/>
            <p:cNvSpPr/>
            <p:nvPr/>
          </p:nvSpPr>
          <p:spPr>
            <a:xfrm>
              <a:off x="29718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76" name="object 19"/>
            <p:cNvSpPr/>
            <p:nvPr/>
          </p:nvSpPr>
          <p:spPr>
            <a:xfrm>
              <a:off x="3505200" y="5929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77" name="ZoneTexte 76"/>
            <p:cNvSpPr txBox="1"/>
            <p:nvPr/>
          </p:nvSpPr>
          <p:spPr>
            <a:xfrm>
              <a:off x="3048000" y="5867400"/>
              <a:ext cx="381000" cy="276999"/>
            </a:xfrm>
            <a:prstGeom prst="rect">
              <a:avLst/>
            </a:prstGeom>
            <a:noFill/>
          </p:spPr>
          <p:txBody>
            <a:bodyPr wrap="square" rtlCol="0">
              <a:spAutoFit/>
            </a:bodyPr>
            <a:lstStyle/>
            <a:p>
              <a:r>
                <a:rPr lang="fr-CA" sz="1200" spc="-5" dirty="0">
                  <a:latin typeface="Arial Narrow"/>
                  <a:cs typeface="Arial Narrow"/>
                </a:rPr>
                <a:t>Oui</a:t>
              </a:r>
            </a:p>
          </p:txBody>
        </p:sp>
        <p:sp>
          <p:nvSpPr>
            <p:cNvPr id="78" name="ZoneTexte 77"/>
            <p:cNvSpPr txBox="1"/>
            <p:nvPr/>
          </p:nvSpPr>
          <p:spPr>
            <a:xfrm>
              <a:off x="3581400" y="5867400"/>
              <a:ext cx="457200" cy="276999"/>
            </a:xfrm>
            <a:prstGeom prst="rect">
              <a:avLst/>
            </a:prstGeom>
            <a:noFill/>
          </p:spPr>
          <p:txBody>
            <a:bodyPr wrap="square" rtlCol="0">
              <a:spAutoFit/>
            </a:bodyPr>
            <a:lstStyle/>
            <a:p>
              <a:r>
                <a:rPr lang="fr-CA" sz="1200" spc="-5" dirty="0">
                  <a:latin typeface="Arial Narrow"/>
                  <a:cs typeface="Arial Narrow"/>
                </a:rPr>
                <a:t>Non</a:t>
              </a:r>
            </a:p>
          </p:txBody>
        </p:sp>
      </p:grpSp>
      <p:sp>
        <p:nvSpPr>
          <p:cNvPr id="79" name="Rectangle 78"/>
          <p:cNvSpPr/>
          <p:nvPr/>
        </p:nvSpPr>
        <p:spPr>
          <a:xfrm>
            <a:off x="533400" y="693240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spcBef>
                <a:spcPts val="100"/>
              </a:spcBef>
            </a:pPr>
            <a:endParaRPr lang="fr-CA" sz="1100" spc="-5" dirty="0">
              <a:solidFill>
                <a:schemeClr val="tx1"/>
              </a:solidFill>
              <a:latin typeface="Arial Narrow"/>
              <a:cs typeface="Arial Narrow"/>
            </a:endParaRPr>
          </a:p>
        </p:txBody>
      </p:sp>
      <p:sp>
        <p:nvSpPr>
          <p:cNvPr id="81" name="object 4"/>
          <p:cNvSpPr txBox="1"/>
          <p:nvPr/>
        </p:nvSpPr>
        <p:spPr>
          <a:xfrm>
            <a:off x="533400" y="6934200"/>
            <a:ext cx="69342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DESCRIPTION GÉNÉRALE DES TRAVAUX: </a:t>
            </a:r>
          </a:p>
        </p:txBody>
      </p:sp>
      <p:graphicFrame>
        <p:nvGraphicFramePr>
          <p:cNvPr id="82" name="Tableau 81"/>
          <p:cNvGraphicFramePr>
            <a:graphicFrameLocks noGrp="1"/>
          </p:cNvGraphicFramePr>
          <p:nvPr/>
        </p:nvGraphicFramePr>
        <p:xfrm>
          <a:off x="533400" y="7254240"/>
          <a:ext cx="6898640" cy="2316480"/>
        </p:xfrm>
        <a:graphic>
          <a:graphicData uri="http://schemas.openxmlformats.org/drawingml/2006/table">
            <a:tbl>
              <a:tblPr bandRow="1">
                <a:tableStyleId>{5940675A-B579-460E-94D1-54222C63F5DA}</a:tableStyleId>
              </a:tblPr>
              <a:tblGrid>
                <a:gridCol w="28956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03124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tblGrid>
              <a:tr h="441960">
                <a:tc>
                  <a:txBody>
                    <a:bodyPr/>
                    <a:lstStyle/>
                    <a:p>
                      <a:r>
                        <a:rPr lang="fr-CA" sz="1100" kern="1200" spc="-5" dirty="0">
                          <a:solidFill>
                            <a:schemeClr val="tx1"/>
                          </a:solidFill>
                          <a:latin typeface="Arial Narrow"/>
                          <a:ea typeface="+mn-ea"/>
                          <a:cs typeface="Arial Narrow"/>
                        </a:rPr>
                        <a:t>Usage du terrain</a:t>
                      </a:r>
                      <a:r>
                        <a:rPr lang="fr-CA" sz="1100" kern="1200" spc="-5" baseline="0" dirty="0">
                          <a:solidFill>
                            <a:schemeClr val="tx1"/>
                          </a:solidFill>
                          <a:latin typeface="Arial Narrow"/>
                          <a:ea typeface="+mn-ea"/>
                          <a:cs typeface="Arial Narrow"/>
                        </a:rPr>
                        <a:t> </a:t>
                      </a:r>
                      <a:endParaRPr lang="fr-CA" sz="1100" kern="1200" spc="-5" dirty="0">
                        <a:solidFill>
                          <a:schemeClr val="tx1"/>
                        </a:solidFill>
                        <a:latin typeface="Arial Narrow"/>
                        <a:ea typeface="+mn-ea"/>
                        <a:cs typeface="Arial Narrow"/>
                      </a:endParaRPr>
                    </a:p>
                  </a:txBody>
                  <a:tcPr>
                    <a:noFill/>
                  </a:tcPr>
                </a:tc>
                <a:tc gridSpan="4">
                  <a:txBody>
                    <a:bodyPr/>
                    <a:lstStyle/>
                    <a:p>
                      <a:endParaRPr lang="fr-CA" sz="1200" kern="1200" spc="-5" baseline="0" dirty="0">
                        <a:solidFill>
                          <a:schemeClr val="tx1"/>
                        </a:solidFill>
                        <a:latin typeface="Arial Narrow"/>
                        <a:ea typeface="+mn-ea"/>
                        <a:cs typeface="Arial Narrow"/>
                      </a:endParaRPr>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0"/>
                  </a:ext>
                </a:extLst>
              </a:tr>
              <a:tr h="215900">
                <a:tc>
                  <a:txBody>
                    <a:bodyPr/>
                    <a:lstStyle/>
                    <a:p>
                      <a:r>
                        <a:rPr lang="fr-CA" sz="1100" kern="1200" spc="-5" dirty="0">
                          <a:solidFill>
                            <a:schemeClr val="tx1"/>
                          </a:solidFill>
                          <a:latin typeface="Arial Narrow"/>
                          <a:ea typeface="+mn-ea"/>
                          <a:cs typeface="Arial Narrow"/>
                        </a:rPr>
                        <a:t>Localisation des travaux </a:t>
                      </a:r>
                    </a:p>
                  </a:txBody>
                  <a:tcPr>
                    <a:noFill/>
                  </a:tcPr>
                </a:tc>
                <a:tc gridSpan="4">
                  <a:txBody>
                    <a:bodyPr/>
                    <a:lstStyle/>
                    <a:p>
                      <a:pPr marL="0"/>
                      <a:endParaRPr lang="fr-CA" sz="1200" kern="1200" spc="-5" baseline="0" dirty="0">
                        <a:solidFill>
                          <a:schemeClr val="tx1"/>
                        </a:solidFill>
                        <a:latin typeface="Arial Narrow"/>
                        <a:ea typeface="+mn-ea"/>
                        <a:cs typeface="Arial Narrow"/>
                      </a:endParaRPr>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1"/>
                  </a:ext>
                </a:extLst>
              </a:tr>
              <a:tr h="215900">
                <a:tc>
                  <a:txBody>
                    <a:bodyPr/>
                    <a:lstStyle/>
                    <a:p>
                      <a:r>
                        <a:rPr lang="fr-CA" sz="1100" kern="1200" spc="-5" dirty="0">
                          <a:solidFill>
                            <a:schemeClr val="tx1"/>
                          </a:solidFill>
                          <a:latin typeface="Arial Narrow"/>
                          <a:ea typeface="+mn-ea"/>
                          <a:cs typeface="Arial Narrow"/>
                        </a:rPr>
                        <a:t>Type de travaux </a:t>
                      </a:r>
                    </a:p>
                  </a:txBody>
                  <a:tcPr>
                    <a:noFill/>
                  </a:tcPr>
                </a:tc>
                <a:tc gridSpan="4">
                  <a:txBody>
                    <a:bodyPr/>
                    <a:lstStyle/>
                    <a:p>
                      <a:pPr marL="0" marR="0" indent="0" defTabSz="914400" eaLnBrk="1" fontAlgn="auto" latinLnBrk="0" hangingPunct="1">
                        <a:lnSpc>
                          <a:spcPct val="100000"/>
                        </a:lnSpc>
                        <a:spcBef>
                          <a:spcPts val="0"/>
                        </a:spcBef>
                        <a:spcAft>
                          <a:spcPts val="0"/>
                        </a:spcAft>
                        <a:buClrTx/>
                        <a:buSzTx/>
                        <a:buFontTx/>
                        <a:buNone/>
                        <a:tabLst/>
                        <a:defRPr/>
                      </a:pPr>
                      <a:endParaRPr lang="fr-CA" sz="1200" kern="1200" spc="-5" baseline="0" dirty="0">
                        <a:solidFill>
                          <a:schemeClr val="tx1"/>
                        </a:solidFill>
                        <a:latin typeface="Arial Narrow"/>
                        <a:ea typeface="+mn-ea"/>
                        <a:cs typeface="Arial Narrow"/>
                      </a:endParaRPr>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2"/>
                  </a:ext>
                </a:extLst>
              </a:tr>
              <a:tr h="289560">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fr-CA" sz="1100" kern="1200" spc="-5" dirty="0">
                          <a:solidFill>
                            <a:schemeClr val="tx1"/>
                          </a:solidFill>
                          <a:latin typeface="Arial Narrow"/>
                          <a:ea typeface="+mn-ea"/>
                          <a:cs typeface="Arial Narrow"/>
                        </a:rPr>
                        <a:t>Quantité de matériel déplacé  (Superficie/élévation)</a:t>
                      </a:r>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fr-CA" sz="1100" kern="1200" spc="-5" baseline="0" dirty="0">
                          <a:solidFill>
                            <a:schemeClr val="tx1"/>
                          </a:solidFill>
                          <a:latin typeface="Arial Narrow"/>
                          <a:ea typeface="+mn-ea"/>
                          <a:cs typeface="Arial Narrow"/>
                        </a:rPr>
                        <a:t>Remblai</a:t>
                      </a:r>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endParaRPr lang="fr-CA" sz="1100" kern="1200" spc="-5" baseline="0" dirty="0">
                        <a:solidFill>
                          <a:schemeClr val="tx1"/>
                        </a:solidFill>
                        <a:latin typeface="Arial Narrow"/>
                        <a:ea typeface="+mn-ea"/>
                        <a:cs typeface="Arial Narrow"/>
                      </a:endParaRPr>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fr-CA" sz="1100" kern="1200" spc="-5" baseline="0" dirty="0">
                          <a:solidFill>
                            <a:schemeClr val="tx1"/>
                          </a:solidFill>
                          <a:latin typeface="Arial Narrow"/>
                          <a:ea typeface="+mn-ea"/>
                          <a:cs typeface="Arial Narrow"/>
                        </a:rPr>
                        <a:t>Déblai</a:t>
                      </a:r>
                    </a:p>
                  </a:txBody>
                  <a:tcPr>
                    <a:no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endParaRPr lang="fr-CA" sz="1200" kern="1200" spc="-5" baseline="0" dirty="0">
                        <a:solidFill>
                          <a:schemeClr val="tx1"/>
                        </a:solidFill>
                        <a:latin typeface="Arial Narrow"/>
                        <a:ea typeface="+mn-ea"/>
                        <a:cs typeface="Arial Narrow"/>
                      </a:endParaRPr>
                    </a:p>
                  </a:txBody>
                  <a:tcPr>
                    <a:noFill/>
                  </a:tcPr>
                </a:tc>
                <a:extLst>
                  <a:ext uri="{0D108BD9-81ED-4DB2-BD59-A6C34878D82A}">
                    <a16:rowId xmlns:a16="http://schemas.microsoft.com/office/drawing/2014/main" val="10003"/>
                  </a:ext>
                </a:extLst>
              </a:tr>
              <a:tr h="215900">
                <a:tc>
                  <a:txBody>
                    <a:bodyPr/>
                    <a:lstStyle/>
                    <a:p>
                      <a:r>
                        <a:rPr lang="fr-CA" sz="1100" kern="1200" spc="-5" dirty="0">
                          <a:solidFill>
                            <a:schemeClr val="tx1"/>
                          </a:solidFill>
                          <a:latin typeface="Arial Narrow"/>
                          <a:ea typeface="+mn-ea"/>
                          <a:cs typeface="Arial Narrow"/>
                        </a:rPr>
                        <a:t>Lieu de provenance du matériel</a:t>
                      </a:r>
                    </a:p>
                  </a:txBody>
                  <a:tcPr>
                    <a:noFill/>
                  </a:tcPr>
                </a:tc>
                <a:tc gridSpan="4">
                  <a:txBody>
                    <a:bodyPr/>
                    <a:lstStyle/>
                    <a:p>
                      <a:endParaRPr lang="fr-CA" sz="1100" dirty="0"/>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4"/>
                  </a:ext>
                </a:extLst>
              </a:tr>
              <a:tr h="215900">
                <a:tc>
                  <a:txBody>
                    <a:bodyPr/>
                    <a:lstStyle/>
                    <a:p>
                      <a:r>
                        <a:rPr lang="fr-CA" sz="1100" kern="1200" spc="-5" dirty="0">
                          <a:solidFill>
                            <a:schemeClr val="tx1"/>
                          </a:solidFill>
                          <a:latin typeface="Arial Narrow"/>
                          <a:ea typeface="+mn-ea"/>
                          <a:cs typeface="Arial Narrow"/>
                        </a:rPr>
                        <a:t>Lieu de disposition du matériel</a:t>
                      </a:r>
                    </a:p>
                  </a:txBody>
                  <a:tcPr>
                    <a:noFill/>
                  </a:tcPr>
                </a:tc>
                <a:tc gridSpan="4">
                  <a:txBody>
                    <a:bodyPr/>
                    <a:lstStyle/>
                    <a:p>
                      <a:endParaRPr lang="fr-CA" sz="1100" dirty="0"/>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5"/>
                  </a:ext>
                </a:extLst>
              </a:tr>
              <a:tr h="215900">
                <a:tc>
                  <a:txBody>
                    <a:bodyPr/>
                    <a:lstStyle/>
                    <a:p>
                      <a:r>
                        <a:rPr lang="fr-CA" sz="1100" kern="1200" spc="-5" dirty="0">
                          <a:solidFill>
                            <a:schemeClr val="tx1"/>
                          </a:solidFill>
                          <a:latin typeface="Arial Narrow"/>
                          <a:ea typeface="+mn-ea"/>
                          <a:cs typeface="Arial Narrow"/>
                        </a:rPr>
                        <a:t>Écoulement des eaux projetées</a:t>
                      </a:r>
                    </a:p>
                  </a:txBody>
                  <a:tcPr>
                    <a:noFill/>
                  </a:tcPr>
                </a:tc>
                <a:tc gridSpan="4">
                  <a:txBody>
                    <a:bodyPr/>
                    <a:lstStyle/>
                    <a:p>
                      <a:endParaRPr lang="fr-CA" sz="1100" dirty="0"/>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6"/>
                  </a:ext>
                </a:extLst>
              </a:tr>
              <a:tr h="215900">
                <a:tc>
                  <a:txBody>
                    <a:bodyPr/>
                    <a:lstStyle/>
                    <a:p>
                      <a:r>
                        <a:rPr lang="fr-CA" sz="1100" kern="1200" spc="-5" dirty="0">
                          <a:solidFill>
                            <a:schemeClr val="tx1"/>
                          </a:solidFill>
                          <a:latin typeface="Arial Narrow"/>
                          <a:ea typeface="+mn-ea"/>
                          <a:cs typeface="Arial Narrow"/>
                        </a:rPr>
                        <a:t>Autres travaux liés*</a:t>
                      </a:r>
                      <a:r>
                        <a:rPr lang="fr-CA" sz="1100" kern="1200" spc="-5" baseline="0" dirty="0">
                          <a:solidFill>
                            <a:schemeClr val="tx1"/>
                          </a:solidFill>
                          <a:latin typeface="Arial Narrow"/>
                          <a:ea typeface="+mn-ea"/>
                          <a:cs typeface="Arial Narrow"/>
                        </a:rPr>
                        <a:t> : </a:t>
                      </a:r>
                      <a:endParaRPr lang="fr-CA" sz="1100" kern="1200" spc="-5" dirty="0">
                        <a:solidFill>
                          <a:schemeClr val="tx1"/>
                        </a:solidFill>
                        <a:latin typeface="Arial Narrow"/>
                        <a:ea typeface="+mn-ea"/>
                        <a:cs typeface="Arial Narrow"/>
                      </a:endParaRPr>
                    </a:p>
                  </a:txBody>
                  <a:tcPr>
                    <a:noFill/>
                  </a:tcPr>
                </a:tc>
                <a:tc gridSpan="4">
                  <a:txBody>
                    <a:bodyPr/>
                    <a:lstStyle/>
                    <a:p>
                      <a:endParaRPr lang="fr-CA" sz="1100" dirty="0"/>
                    </a:p>
                  </a:txBody>
                  <a:tcPr>
                    <a:noFill/>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7"/>
                  </a:ext>
                </a:extLst>
              </a:tr>
            </a:tbl>
          </a:graphicData>
        </a:graphic>
      </p:graphicFrame>
      <p:grpSp>
        <p:nvGrpSpPr>
          <p:cNvPr id="133" name="Groupe 132"/>
          <p:cNvGrpSpPr/>
          <p:nvPr/>
        </p:nvGrpSpPr>
        <p:grpSpPr>
          <a:xfrm>
            <a:off x="3581400" y="7239000"/>
            <a:ext cx="3886200" cy="2319010"/>
            <a:chOff x="3581400" y="7543800"/>
            <a:chExt cx="3886200" cy="2319010"/>
          </a:xfrm>
        </p:grpSpPr>
        <p:sp>
          <p:nvSpPr>
            <p:cNvPr id="85" name="object 19"/>
            <p:cNvSpPr/>
            <p:nvPr/>
          </p:nvSpPr>
          <p:spPr>
            <a:xfrm>
              <a:off x="3657600" y="78168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87" name="ZoneTexte 86"/>
            <p:cNvSpPr txBox="1"/>
            <p:nvPr/>
          </p:nvSpPr>
          <p:spPr>
            <a:xfrm>
              <a:off x="4724400" y="7543800"/>
              <a:ext cx="914400" cy="261610"/>
            </a:xfrm>
            <a:prstGeom prst="rect">
              <a:avLst/>
            </a:prstGeom>
            <a:noFill/>
          </p:spPr>
          <p:txBody>
            <a:bodyPr wrap="square" rtlCol="0">
              <a:spAutoFit/>
            </a:bodyPr>
            <a:lstStyle/>
            <a:p>
              <a:r>
                <a:rPr lang="fr-CA" sz="1100" spc="-5" dirty="0">
                  <a:latin typeface="Arial Narrow"/>
                  <a:cs typeface="Arial Narrow"/>
                </a:rPr>
                <a:t>Commercial</a:t>
              </a:r>
            </a:p>
          </p:txBody>
        </p:sp>
        <p:sp>
          <p:nvSpPr>
            <p:cNvPr id="93" name="ZoneTexte 92"/>
            <p:cNvSpPr txBox="1"/>
            <p:nvPr/>
          </p:nvSpPr>
          <p:spPr>
            <a:xfrm>
              <a:off x="3733800" y="7543800"/>
              <a:ext cx="914400" cy="261610"/>
            </a:xfrm>
            <a:prstGeom prst="rect">
              <a:avLst/>
            </a:prstGeom>
            <a:noFill/>
          </p:spPr>
          <p:txBody>
            <a:bodyPr wrap="square" rtlCol="0">
              <a:spAutoFit/>
            </a:bodyPr>
            <a:lstStyle/>
            <a:p>
              <a:r>
                <a:rPr lang="fr-CA" sz="1100" spc="-5" dirty="0">
                  <a:latin typeface="Arial Narrow"/>
                  <a:cs typeface="Arial Narrow"/>
                </a:rPr>
                <a:t>Résidentiel</a:t>
              </a:r>
            </a:p>
          </p:txBody>
        </p:sp>
        <p:sp>
          <p:nvSpPr>
            <p:cNvPr id="94" name="ZoneTexte 93"/>
            <p:cNvSpPr txBox="1"/>
            <p:nvPr/>
          </p:nvSpPr>
          <p:spPr>
            <a:xfrm>
              <a:off x="5715000" y="7543800"/>
              <a:ext cx="762000" cy="261610"/>
            </a:xfrm>
            <a:prstGeom prst="rect">
              <a:avLst/>
            </a:prstGeom>
            <a:noFill/>
          </p:spPr>
          <p:txBody>
            <a:bodyPr wrap="square" rtlCol="0">
              <a:spAutoFit/>
            </a:bodyPr>
            <a:lstStyle/>
            <a:p>
              <a:r>
                <a:rPr lang="fr-CA" sz="1100" spc="-5" dirty="0">
                  <a:latin typeface="Arial Narrow"/>
                  <a:cs typeface="Arial Narrow"/>
                </a:rPr>
                <a:t>Industriel</a:t>
              </a:r>
            </a:p>
          </p:txBody>
        </p:sp>
        <p:sp>
          <p:nvSpPr>
            <p:cNvPr id="95" name="ZoneTexte 94"/>
            <p:cNvSpPr txBox="1"/>
            <p:nvPr/>
          </p:nvSpPr>
          <p:spPr>
            <a:xfrm>
              <a:off x="4724400" y="7739390"/>
              <a:ext cx="1447800" cy="261610"/>
            </a:xfrm>
            <a:prstGeom prst="rect">
              <a:avLst/>
            </a:prstGeom>
            <a:noFill/>
          </p:spPr>
          <p:txBody>
            <a:bodyPr wrap="square" rtlCol="0">
              <a:spAutoFit/>
            </a:bodyPr>
            <a:lstStyle/>
            <a:p>
              <a:r>
                <a:rPr lang="fr-CA" sz="1100" spc="-5" dirty="0">
                  <a:latin typeface="Arial Narrow"/>
                  <a:cs typeface="Arial Narrow"/>
                </a:rPr>
                <a:t>Public et Institutionnel</a:t>
              </a:r>
            </a:p>
          </p:txBody>
        </p:sp>
        <p:sp>
          <p:nvSpPr>
            <p:cNvPr id="98" name="ZoneTexte 97"/>
            <p:cNvSpPr txBox="1"/>
            <p:nvPr/>
          </p:nvSpPr>
          <p:spPr>
            <a:xfrm>
              <a:off x="3733800" y="7739390"/>
              <a:ext cx="914400" cy="261610"/>
            </a:xfrm>
            <a:prstGeom prst="rect">
              <a:avLst/>
            </a:prstGeom>
            <a:noFill/>
          </p:spPr>
          <p:txBody>
            <a:bodyPr wrap="square" rtlCol="0">
              <a:spAutoFit/>
            </a:bodyPr>
            <a:lstStyle/>
            <a:p>
              <a:r>
                <a:rPr lang="fr-CA" sz="1100" spc="-5" dirty="0">
                  <a:latin typeface="Arial Narrow"/>
                  <a:cs typeface="Arial Narrow"/>
                </a:rPr>
                <a:t>Agricole</a:t>
              </a:r>
            </a:p>
          </p:txBody>
        </p:sp>
        <p:sp>
          <p:nvSpPr>
            <p:cNvPr id="101" name="ZoneTexte 100"/>
            <p:cNvSpPr txBox="1"/>
            <p:nvPr/>
          </p:nvSpPr>
          <p:spPr>
            <a:xfrm>
              <a:off x="6553200" y="7543800"/>
              <a:ext cx="914400" cy="261610"/>
            </a:xfrm>
            <a:prstGeom prst="rect">
              <a:avLst/>
            </a:prstGeom>
            <a:noFill/>
          </p:spPr>
          <p:txBody>
            <a:bodyPr wrap="square" rtlCol="0">
              <a:spAutoFit/>
            </a:bodyPr>
            <a:lstStyle/>
            <a:p>
              <a:r>
                <a:rPr lang="fr-CA" sz="1100" spc="-5" dirty="0">
                  <a:latin typeface="Arial Narrow"/>
                  <a:cs typeface="Arial Narrow"/>
                </a:rPr>
                <a:t>Vacant</a:t>
              </a:r>
            </a:p>
          </p:txBody>
        </p:sp>
        <p:sp>
          <p:nvSpPr>
            <p:cNvPr id="102" name="ZoneTexte 101"/>
            <p:cNvSpPr txBox="1"/>
            <p:nvPr/>
          </p:nvSpPr>
          <p:spPr>
            <a:xfrm>
              <a:off x="3733800" y="8001000"/>
              <a:ext cx="914400" cy="261610"/>
            </a:xfrm>
            <a:prstGeom prst="rect">
              <a:avLst/>
            </a:prstGeom>
            <a:noFill/>
          </p:spPr>
          <p:txBody>
            <a:bodyPr wrap="square" rtlCol="0">
              <a:spAutoFit/>
            </a:bodyPr>
            <a:lstStyle/>
            <a:p>
              <a:r>
                <a:rPr lang="fr-CA" sz="1100" spc="-5" dirty="0">
                  <a:latin typeface="Arial Narrow"/>
                  <a:cs typeface="Arial Narrow"/>
                </a:rPr>
                <a:t>Cour avant</a:t>
              </a:r>
            </a:p>
          </p:txBody>
        </p:sp>
        <p:sp>
          <p:nvSpPr>
            <p:cNvPr id="105" name="ZoneTexte 104"/>
            <p:cNvSpPr txBox="1"/>
            <p:nvPr/>
          </p:nvSpPr>
          <p:spPr>
            <a:xfrm>
              <a:off x="4724400" y="8001000"/>
              <a:ext cx="914400" cy="261610"/>
            </a:xfrm>
            <a:prstGeom prst="rect">
              <a:avLst/>
            </a:prstGeom>
            <a:noFill/>
          </p:spPr>
          <p:txBody>
            <a:bodyPr wrap="square" rtlCol="0">
              <a:spAutoFit/>
            </a:bodyPr>
            <a:lstStyle/>
            <a:p>
              <a:r>
                <a:rPr lang="fr-CA" sz="1100" spc="-5" dirty="0">
                  <a:latin typeface="Arial Narrow"/>
                  <a:cs typeface="Arial Narrow"/>
                </a:rPr>
                <a:t>Cour arrière</a:t>
              </a:r>
            </a:p>
          </p:txBody>
        </p:sp>
        <p:sp>
          <p:nvSpPr>
            <p:cNvPr id="106" name="ZoneTexte 105"/>
            <p:cNvSpPr txBox="1"/>
            <p:nvPr/>
          </p:nvSpPr>
          <p:spPr>
            <a:xfrm>
              <a:off x="5791200" y="8001000"/>
              <a:ext cx="914400" cy="261610"/>
            </a:xfrm>
            <a:prstGeom prst="rect">
              <a:avLst/>
            </a:prstGeom>
            <a:noFill/>
          </p:spPr>
          <p:txBody>
            <a:bodyPr wrap="square" rtlCol="0">
              <a:spAutoFit/>
            </a:bodyPr>
            <a:lstStyle/>
            <a:p>
              <a:r>
                <a:rPr lang="fr-CA" sz="1100" spc="-5" dirty="0">
                  <a:latin typeface="Arial Narrow"/>
                  <a:cs typeface="Arial Narrow"/>
                </a:rPr>
                <a:t>Cour arrière</a:t>
              </a:r>
            </a:p>
          </p:txBody>
        </p:sp>
        <p:sp>
          <p:nvSpPr>
            <p:cNvPr id="109" name="ZoneTexte 108"/>
            <p:cNvSpPr txBox="1"/>
            <p:nvPr/>
          </p:nvSpPr>
          <p:spPr>
            <a:xfrm>
              <a:off x="6858000" y="8001000"/>
              <a:ext cx="533400" cy="261610"/>
            </a:xfrm>
            <a:prstGeom prst="rect">
              <a:avLst/>
            </a:prstGeom>
            <a:noFill/>
          </p:spPr>
          <p:txBody>
            <a:bodyPr wrap="square" rtlCol="0">
              <a:spAutoFit/>
            </a:bodyPr>
            <a:lstStyle/>
            <a:p>
              <a:r>
                <a:rPr lang="fr-CA" sz="1100" spc="-5" dirty="0">
                  <a:latin typeface="Arial Narrow"/>
                  <a:cs typeface="Arial Narrow"/>
                </a:rPr>
                <a:t>Autre</a:t>
              </a:r>
            </a:p>
          </p:txBody>
        </p:sp>
        <p:sp>
          <p:nvSpPr>
            <p:cNvPr id="114" name="ZoneTexte 113"/>
            <p:cNvSpPr txBox="1"/>
            <p:nvPr/>
          </p:nvSpPr>
          <p:spPr>
            <a:xfrm>
              <a:off x="3581400" y="8305800"/>
              <a:ext cx="914400" cy="261610"/>
            </a:xfrm>
            <a:prstGeom prst="rect">
              <a:avLst/>
            </a:prstGeom>
            <a:noFill/>
          </p:spPr>
          <p:txBody>
            <a:bodyPr wrap="square" rtlCol="0">
              <a:spAutoFit/>
            </a:bodyPr>
            <a:lstStyle/>
            <a:p>
              <a:r>
                <a:rPr lang="fr-CA" sz="1100" spc="-5" dirty="0">
                  <a:latin typeface="Arial Narrow"/>
                  <a:cs typeface="Arial Narrow"/>
                </a:rPr>
                <a:t>Remblai</a:t>
              </a:r>
            </a:p>
          </p:txBody>
        </p:sp>
        <p:sp>
          <p:nvSpPr>
            <p:cNvPr id="115" name="ZoneTexte 114"/>
            <p:cNvSpPr txBox="1"/>
            <p:nvPr/>
          </p:nvSpPr>
          <p:spPr>
            <a:xfrm>
              <a:off x="4267200" y="8305800"/>
              <a:ext cx="609600" cy="261610"/>
            </a:xfrm>
            <a:prstGeom prst="rect">
              <a:avLst/>
            </a:prstGeom>
            <a:noFill/>
          </p:spPr>
          <p:txBody>
            <a:bodyPr wrap="square" rtlCol="0">
              <a:spAutoFit/>
            </a:bodyPr>
            <a:lstStyle/>
            <a:p>
              <a:r>
                <a:rPr lang="fr-CA" sz="1100" spc="-5" dirty="0">
                  <a:latin typeface="Arial Narrow"/>
                  <a:cs typeface="Arial Narrow"/>
                </a:rPr>
                <a:t>Déblai</a:t>
              </a:r>
            </a:p>
          </p:txBody>
        </p:sp>
        <p:sp>
          <p:nvSpPr>
            <p:cNvPr id="116" name="ZoneTexte 115"/>
            <p:cNvSpPr txBox="1"/>
            <p:nvPr/>
          </p:nvSpPr>
          <p:spPr>
            <a:xfrm>
              <a:off x="4876800" y="8305800"/>
              <a:ext cx="762000" cy="261610"/>
            </a:xfrm>
            <a:prstGeom prst="rect">
              <a:avLst/>
            </a:prstGeom>
            <a:noFill/>
          </p:spPr>
          <p:txBody>
            <a:bodyPr wrap="square" rtlCol="0">
              <a:spAutoFit/>
            </a:bodyPr>
            <a:lstStyle/>
            <a:p>
              <a:r>
                <a:rPr lang="fr-CA" sz="1100" spc="-5" dirty="0">
                  <a:latin typeface="Arial Narrow"/>
                  <a:cs typeface="Arial Narrow"/>
                </a:rPr>
                <a:t>Drainage</a:t>
              </a:r>
            </a:p>
          </p:txBody>
        </p:sp>
        <p:sp>
          <p:nvSpPr>
            <p:cNvPr id="117" name="ZoneTexte 116"/>
            <p:cNvSpPr txBox="1"/>
            <p:nvPr/>
          </p:nvSpPr>
          <p:spPr>
            <a:xfrm>
              <a:off x="5638800" y="8305800"/>
              <a:ext cx="1828800" cy="261610"/>
            </a:xfrm>
            <a:prstGeom prst="rect">
              <a:avLst/>
            </a:prstGeom>
            <a:noFill/>
          </p:spPr>
          <p:txBody>
            <a:bodyPr wrap="square" rtlCol="0">
              <a:spAutoFit/>
            </a:bodyPr>
            <a:lstStyle/>
            <a:p>
              <a:r>
                <a:rPr lang="fr-CA" sz="1100" spc="-5" dirty="0">
                  <a:latin typeface="Arial Narrow"/>
                  <a:cs typeface="Arial Narrow"/>
                </a:rPr>
                <a:t>Terrassement/aménagement</a:t>
              </a:r>
            </a:p>
          </p:txBody>
        </p:sp>
        <p:sp>
          <p:nvSpPr>
            <p:cNvPr id="118" name="ZoneTexte 117"/>
            <p:cNvSpPr txBox="1"/>
            <p:nvPr/>
          </p:nvSpPr>
          <p:spPr>
            <a:xfrm>
              <a:off x="3581400" y="9601200"/>
              <a:ext cx="1600200" cy="261610"/>
            </a:xfrm>
            <a:prstGeom prst="rect">
              <a:avLst/>
            </a:prstGeom>
            <a:noFill/>
          </p:spPr>
          <p:txBody>
            <a:bodyPr wrap="square" rtlCol="0">
              <a:spAutoFit/>
            </a:bodyPr>
            <a:lstStyle/>
            <a:p>
              <a:r>
                <a:rPr lang="fr-CA" sz="1100" spc="-5" dirty="0">
                  <a:latin typeface="Arial Narrow"/>
                  <a:cs typeface="Arial Narrow"/>
                </a:rPr>
                <a:t>Construction/Rénovation</a:t>
              </a:r>
            </a:p>
          </p:txBody>
        </p:sp>
        <p:sp>
          <p:nvSpPr>
            <p:cNvPr id="121" name="ZoneTexte 120"/>
            <p:cNvSpPr txBox="1"/>
            <p:nvPr/>
          </p:nvSpPr>
          <p:spPr>
            <a:xfrm>
              <a:off x="5181600" y="9601200"/>
              <a:ext cx="1600200" cy="261610"/>
            </a:xfrm>
            <a:prstGeom prst="rect">
              <a:avLst/>
            </a:prstGeom>
            <a:noFill/>
          </p:spPr>
          <p:txBody>
            <a:bodyPr wrap="square" rtlCol="0">
              <a:spAutoFit/>
            </a:bodyPr>
            <a:lstStyle/>
            <a:p>
              <a:r>
                <a:rPr lang="fr-CA" sz="1100" spc="-5" dirty="0">
                  <a:latin typeface="Arial Narrow"/>
                  <a:cs typeface="Arial Narrow"/>
                </a:rPr>
                <a:t>Drain français/percolation</a:t>
              </a:r>
            </a:p>
          </p:txBody>
        </p:sp>
        <p:sp>
          <p:nvSpPr>
            <p:cNvPr id="122" name="ZoneTexte 121"/>
            <p:cNvSpPr txBox="1"/>
            <p:nvPr/>
          </p:nvSpPr>
          <p:spPr>
            <a:xfrm>
              <a:off x="6858000" y="9601200"/>
              <a:ext cx="609600" cy="261610"/>
            </a:xfrm>
            <a:prstGeom prst="rect">
              <a:avLst/>
            </a:prstGeom>
            <a:noFill/>
          </p:spPr>
          <p:txBody>
            <a:bodyPr wrap="square" rtlCol="0">
              <a:spAutoFit/>
            </a:bodyPr>
            <a:lstStyle/>
            <a:p>
              <a:r>
                <a:rPr lang="fr-CA" sz="1100" spc="-5" dirty="0">
                  <a:latin typeface="Arial Narrow"/>
                  <a:cs typeface="Arial Narrow"/>
                </a:rPr>
                <a:t>Autres</a:t>
              </a:r>
            </a:p>
          </p:txBody>
        </p:sp>
      </p:grpSp>
      <p:sp>
        <p:nvSpPr>
          <p:cNvPr id="124" name="Rectangle 123"/>
          <p:cNvSpPr/>
          <p:nvPr/>
        </p:nvSpPr>
        <p:spPr>
          <a:xfrm>
            <a:off x="533400" y="9677400"/>
            <a:ext cx="6840000" cy="23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spcBef>
                <a:spcPts val="100"/>
              </a:spcBef>
            </a:pPr>
            <a:endParaRPr lang="fr-CA" sz="1100" spc="-5" dirty="0">
              <a:solidFill>
                <a:schemeClr val="tx1"/>
              </a:solidFill>
              <a:latin typeface="Arial Narrow"/>
              <a:cs typeface="Arial Narrow"/>
            </a:endParaRPr>
          </a:p>
        </p:txBody>
      </p:sp>
      <p:sp>
        <p:nvSpPr>
          <p:cNvPr id="125" name="object 4"/>
          <p:cNvSpPr txBox="1"/>
          <p:nvPr/>
        </p:nvSpPr>
        <p:spPr>
          <a:xfrm>
            <a:off x="533400" y="9679200"/>
            <a:ext cx="6934200" cy="182101"/>
          </a:xfrm>
          <a:prstGeom prst="rect">
            <a:avLst/>
          </a:prstGeom>
        </p:spPr>
        <p:txBody>
          <a:bodyPr vert="horz" wrap="square" lIns="0" tIns="12700" rIns="0" bIns="0" rtlCol="0">
            <a:spAutoFit/>
          </a:bodyPr>
          <a:lstStyle/>
          <a:p>
            <a:pPr marL="12700">
              <a:spcBef>
                <a:spcPts val="100"/>
              </a:spcBef>
            </a:pPr>
            <a:r>
              <a:rPr lang="fr-CA" sz="1100" spc="-5" dirty="0">
                <a:latin typeface="Arial Narrow"/>
                <a:cs typeface="Arial Narrow"/>
              </a:rPr>
              <a:t>DOCUMENTS À FOURNIR AVEC VOTRE DEMANDE: </a:t>
            </a:r>
          </a:p>
        </p:txBody>
      </p:sp>
      <p:sp>
        <p:nvSpPr>
          <p:cNvPr id="126" name="ZoneTexte 125"/>
          <p:cNvSpPr txBox="1"/>
          <p:nvPr/>
        </p:nvSpPr>
        <p:spPr>
          <a:xfrm>
            <a:off x="533400" y="9935601"/>
            <a:ext cx="1524000" cy="261610"/>
          </a:xfrm>
          <a:prstGeom prst="rect">
            <a:avLst/>
          </a:prstGeom>
          <a:noFill/>
        </p:spPr>
        <p:txBody>
          <a:bodyPr wrap="square" rtlCol="0">
            <a:spAutoFit/>
          </a:bodyPr>
          <a:lstStyle/>
          <a:p>
            <a:r>
              <a:rPr lang="fr-CA" sz="1100" spc="-5" dirty="0">
                <a:latin typeface="Arial Narrow"/>
                <a:cs typeface="Arial Narrow"/>
              </a:rPr>
              <a:t>Pour tous les usages: </a:t>
            </a:r>
          </a:p>
        </p:txBody>
      </p:sp>
      <p:sp>
        <p:nvSpPr>
          <p:cNvPr id="127" name="object 19"/>
          <p:cNvSpPr/>
          <p:nvPr/>
        </p:nvSpPr>
        <p:spPr>
          <a:xfrm>
            <a:off x="609600" y="10198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28" name="ZoneTexte 127"/>
          <p:cNvSpPr txBox="1"/>
          <p:nvPr/>
        </p:nvSpPr>
        <p:spPr>
          <a:xfrm>
            <a:off x="762000" y="10164201"/>
            <a:ext cx="3200400" cy="769441"/>
          </a:xfrm>
          <a:prstGeom prst="rect">
            <a:avLst/>
          </a:prstGeom>
          <a:noFill/>
        </p:spPr>
        <p:txBody>
          <a:bodyPr wrap="square" rtlCol="0">
            <a:spAutoFit/>
          </a:bodyPr>
          <a:lstStyle/>
          <a:p>
            <a:r>
              <a:rPr lang="fr-CA" sz="1100" spc="-5" dirty="0">
                <a:latin typeface="Arial Narrow"/>
                <a:cs typeface="Arial Narrow"/>
              </a:rPr>
              <a:t>Croquis d’implantation montrant notamment :</a:t>
            </a:r>
          </a:p>
          <a:p>
            <a:pPr>
              <a:buFont typeface="Wingdings" pitchFamily="2" charset="2"/>
              <a:buChar char="§"/>
            </a:pPr>
            <a:r>
              <a:rPr lang="fr-CA" sz="1100" spc="-5" dirty="0">
                <a:latin typeface="Arial Narrow"/>
                <a:cs typeface="Arial Narrow"/>
              </a:rPr>
              <a:t> Écoulement et drainage des eaux actuel et projeté ; </a:t>
            </a:r>
          </a:p>
          <a:p>
            <a:pPr>
              <a:buFont typeface="Wingdings" pitchFamily="2" charset="2"/>
              <a:buChar char="§"/>
            </a:pPr>
            <a:r>
              <a:rPr lang="fr-CA" sz="1100" spc="-5" dirty="0">
                <a:latin typeface="Arial Narrow"/>
                <a:cs typeface="Arial Narrow"/>
              </a:rPr>
              <a:t> Localisation de toute tuyauterie ou canalisation ; </a:t>
            </a:r>
          </a:p>
          <a:p>
            <a:pPr>
              <a:buFont typeface="Wingdings" pitchFamily="2" charset="2"/>
              <a:buChar char="§"/>
            </a:pPr>
            <a:r>
              <a:rPr lang="fr-CA" sz="1100" spc="-5" dirty="0">
                <a:latin typeface="Arial Narrow"/>
                <a:cs typeface="Arial Narrow"/>
              </a:rPr>
              <a:t> Localisation des cours d’eau ( Lorsqu’applicable) ; </a:t>
            </a:r>
          </a:p>
        </p:txBody>
      </p:sp>
      <p:sp>
        <p:nvSpPr>
          <p:cNvPr id="129" name="ZoneTexte 128"/>
          <p:cNvSpPr txBox="1"/>
          <p:nvPr/>
        </p:nvSpPr>
        <p:spPr>
          <a:xfrm>
            <a:off x="4191000" y="10136400"/>
            <a:ext cx="2895600" cy="261610"/>
          </a:xfrm>
          <a:prstGeom prst="rect">
            <a:avLst/>
          </a:prstGeom>
          <a:noFill/>
        </p:spPr>
        <p:txBody>
          <a:bodyPr wrap="square" rtlCol="0">
            <a:spAutoFit/>
          </a:bodyPr>
          <a:lstStyle/>
          <a:p>
            <a:r>
              <a:rPr lang="fr-CA" sz="1100" spc="-5" dirty="0">
                <a:latin typeface="Arial Narrow"/>
                <a:cs typeface="Arial Narrow"/>
              </a:rPr>
              <a:t>Procuration du propriétaire (lorsqu’applicable) ;</a:t>
            </a:r>
          </a:p>
        </p:txBody>
      </p:sp>
      <p:sp>
        <p:nvSpPr>
          <p:cNvPr id="130" name="object 19"/>
          <p:cNvSpPr/>
          <p:nvPr/>
        </p:nvSpPr>
        <p:spPr>
          <a:xfrm>
            <a:off x="4045585" y="10198630"/>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1" name="ZoneTexte 130"/>
          <p:cNvSpPr txBox="1"/>
          <p:nvPr/>
        </p:nvSpPr>
        <p:spPr>
          <a:xfrm>
            <a:off x="4184015" y="10392801"/>
            <a:ext cx="2895600" cy="430887"/>
          </a:xfrm>
          <a:prstGeom prst="rect">
            <a:avLst/>
          </a:prstGeom>
          <a:noFill/>
        </p:spPr>
        <p:txBody>
          <a:bodyPr wrap="square" rtlCol="0">
            <a:spAutoFit/>
          </a:bodyPr>
          <a:lstStyle/>
          <a:p>
            <a:r>
              <a:rPr lang="fr-CA" sz="1100" spc="-5" dirty="0">
                <a:latin typeface="Arial Narrow"/>
                <a:cs typeface="Arial Narrow"/>
              </a:rPr>
              <a:t>Décision de la Commission de la protection du territoire agricole du Québec (lorsqu’applicable) ;</a:t>
            </a:r>
          </a:p>
        </p:txBody>
      </p:sp>
      <p:sp>
        <p:nvSpPr>
          <p:cNvPr id="132" name="object 19"/>
          <p:cNvSpPr/>
          <p:nvPr/>
        </p:nvSpPr>
        <p:spPr>
          <a:xfrm>
            <a:off x="4038600" y="10455031"/>
            <a:ext cx="145415" cy="16637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4" name="object 19"/>
          <p:cNvSpPr/>
          <p:nvPr/>
        </p:nvSpPr>
        <p:spPr>
          <a:xfrm>
            <a:off x="3657600" y="7315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5" name="object 19"/>
          <p:cNvSpPr/>
          <p:nvPr/>
        </p:nvSpPr>
        <p:spPr>
          <a:xfrm>
            <a:off x="4616400" y="75120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6" name="object 19"/>
          <p:cNvSpPr/>
          <p:nvPr/>
        </p:nvSpPr>
        <p:spPr>
          <a:xfrm>
            <a:off x="4616400" y="7315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7" name="object 19"/>
          <p:cNvSpPr/>
          <p:nvPr/>
        </p:nvSpPr>
        <p:spPr>
          <a:xfrm>
            <a:off x="5607000" y="7315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8" name="object 19"/>
          <p:cNvSpPr/>
          <p:nvPr/>
        </p:nvSpPr>
        <p:spPr>
          <a:xfrm>
            <a:off x="6445200" y="7315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39" name="object 19"/>
          <p:cNvSpPr/>
          <p:nvPr/>
        </p:nvSpPr>
        <p:spPr>
          <a:xfrm>
            <a:off x="3657600" y="77724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0" name="object 19"/>
          <p:cNvSpPr/>
          <p:nvPr/>
        </p:nvSpPr>
        <p:spPr>
          <a:xfrm>
            <a:off x="4616400" y="77724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1" name="object 19"/>
          <p:cNvSpPr/>
          <p:nvPr/>
        </p:nvSpPr>
        <p:spPr>
          <a:xfrm>
            <a:off x="5607000" y="77724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2" name="object 19"/>
          <p:cNvSpPr/>
          <p:nvPr/>
        </p:nvSpPr>
        <p:spPr>
          <a:xfrm>
            <a:off x="6750000" y="77724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3" name="object 19"/>
          <p:cNvSpPr/>
          <p:nvPr/>
        </p:nvSpPr>
        <p:spPr>
          <a:xfrm>
            <a:off x="5073600" y="93726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4" name="object 19"/>
          <p:cNvSpPr/>
          <p:nvPr/>
        </p:nvSpPr>
        <p:spPr>
          <a:xfrm>
            <a:off x="6750000" y="93726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5" name="object 19"/>
          <p:cNvSpPr/>
          <p:nvPr/>
        </p:nvSpPr>
        <p:spPr>
          <a:xfrm>
            <a:off x="3505200" y="93726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6" name="Rectangle 145"/>
          <p:cNvSpPr/>
          <p:nvPr/>
        </p:nvSpPr>
        <p:spPr>
          <a:xfrm>
            <a:off x="457200" y="10895262"/>
            <a:ext cx="7696200" cy="822661"/>
          </a:xfrm>
          <a:prstGeom prst="rect">
            <a:avLst/>
          </a:prstGeom>
        </p:spPr>
        <p:txBody>
          <a:bodyPr wrap="square">
            <a:spAutoFit/>
          </a:bodyPr>
          <a:lstStyle/>
          <a:p>
            <a:pPr marL="73025" marR="424815">
              <a:lnSpc>
                <a:spcPct val="143300"/>
              </a:lnSpc>
              <a:spcBef>
                <a:spcPts val="850"/>
              </a:spcBef>
              <a:tabLst>
                <a:tab pos="3732529" algn="l"/>
              </a:tabLst>
            </a:pPr>
            <a:r>
              <a:rPr lang="fr-CA" sz="1100" spc="-5" dirty="0">
                <a:latin typeface="Arial Narrow"/>
                <a:cs typeface="Arial Narrow"/>
              </a:rPr>
              <a:t>Je</a:t>
            </a:r>
            <a:r>
              <a:rPr lang="fr-CA" sz="1100" spc="114" dirty="0">
                <a:latin typeface="Arial Narrow"/>
                <a:cs typeface="Arial Narrow"/>
              </a:rPr>
              <a:t> </a:t>
            </a:r>
            <a:r>
              <a:rPr lang="fr-CA" sz="1100" dirty="0">
                <a:latin typeface="Arial Narrow"/>
                <a:cs typeface="Arial Narrow"/>
              </a:rPr>
              <a:t>soussigné</a:t>
            </a:r>
            <a:r>
              <a:rPr lang="fr-CA" sz="1100" spc="5" dirty="0">
                <a:latin typeface="Arial Narrow"/>
                <a:cs typeface="Arial Narrow"/>
              </a:rPr>
              <a:t> </a:t>
            </a:r>
            <a:r>
              <a:rPr lang="fr-CA" sz="1100" dirty="0">
                <a:latin typeface="Arial Narrow"/>
                <a:cs typeface="Arial Narrow"/>
              </a:rPr>
              <a:t>(e)</a:t>
            </a:r>
            <a:r>
              <a:rPr lang="fr-CA" sz="1100" u="sng" dirty="0">
                <a:uFill>
                  <a:solidFill>
                    <a:srgbClr val="000000"/>
                  </a:solidFill>
                </a:uFill>
                <a:latin typeface="Arial Narrow"/>
                <a:cs typeface="Arial Narrow"/>
              </a:rPr>
              <a:t> 	</a:t>
            </a:r>
            <a:r>
              <a:rPr lang="fr-CA" sz="1100" spc="-5" dirty="0">
                <a:latin typeface="Arial Narrow"/>
                <a:cs typeface="Arial Narrow"/>
              </a:rPr>
              <a:t>déclare par la présente </a:t>
            </a:r>
            <a:r>
              <a:rPr lang="fr-CA" sz="1100" spc="15" dirty="0">
                <a:latin typeface="Arial Narrow"/>
                <a:cs typeface="Arial Narrow"/>
              </a:rPr>
              <a:t>que </a:t>
            </a:r>
            <a:r>
              <a:rPr lang="fr-CA" sz="1100" spc="-5" dirty="0">
                <a:latin typeface="Arial Narrow"/>
                <a:cs typeface="Arial Narrow"/>
              </a:rPr>
              <a:t>les </a:t>
            </a:r>
            <a:r>
              <a:rPr lang="fr-CA" sz="1100" dirty="0">
                <a:latin typeface="Arial Narrow"/>
                <a:cs typeface="Arial Narrow"/>
              </a:rPr>
              <a:t>renseignements                            </a:t>
            </a:r>
            <a:r>
              <a:rPr lang="fr-CA" sz="1100" spc="-5" dirty="0">
                <a:latin typeface="Arial Narrow"/>
                <a:cs typeface="Arial Narrow"/>
              </a:rPr>
              <a:t>donnés </a:t>
            </a:r>
            <a:r>
              <a:rPr lang="fr-CA" sz="1100" dirty="0">
                <a:latin typeface="Arial Narrow"/>
                <a:cs typeface="Arial Narrow"/>
              </a:rPr>
              <a:t>ci-dessus </a:t>
            </a:r>
            <a:r>
              <a:rPr lang="fr-CA" sz="1100" spc="-5" dirty="0">
                <a:latin typeface="Arial Narrow"/>
                <a:cs typeface="Arial Narrow"/>
              </a:rPr>
              <a:t>sont </a:t>
            </a:r>
            <a:r>
              <a:rPr lang="fr-CA" sz="1100" spc="-5">
                <a:latin typeface="Arial Narrow"/>
                <a:cs typeface="Arial Narrow"/>
              </a:rPr>
              <a:t>complets et </a:t>
            </a:r>
            <a:r>
              <a:rPr lang="fr-CA" sz="1100" spc="-170">
                <a:latin typeface="Arial Narrow"/>
                <a:cs typeface="Arial Narrow"/>
              </a:rPr>
              <a:t> </a:t>
            </a:r>
            <a:r>
              <a:rPr lang="fr-CA" sz="1100" spc="-5" dirty="0">
                <a:latin typeface="Arial Narrow"/>
                <a:cs typeface="Arial Narrow"/>
              </a:rPr>
              <a:t>exacts.</a:t>
            </a:r>
            <a:endParaRPr lang="fr-CA" sz="1100" dirty="0">
              <a:latin typeface="Arial Narrow"/>
              <a:cs typeface="Arial Narrow"/>
            </a:endParaRPr>
          </a:p>
          <a:p>
            <a:pPr marL="73025">
              <a:lnSpc>
                <a:spcPct val="100000"/>
              </a:lnSpc>
              <a:spcBef>
                <a:spcPts val="620"/>
              </a:spcBef>
              <a:tabLst>
                <a:tab pos="2249170" algn="l"/>
                <a:tab pos="6639559" algn="l"/>
              </a:tabLst>
            </a:pPr>
            <a:r>
              <a:rPr lang="fr-CA" sz="1100" dirty="0">
                <a:latin typeface="Arial Narrow"/>
                <a:cs typeface="Arial Narrow"/>
              </a:rPr>
              <a:t>Date</a:t>
            </a:r>
            <a:r>
              <a:rPr lang="fr-CA" sz="1100" spc="5" dirty="0">
                <a:latin typeface="Arial Narrow"/>
                <a:cs typeface="Arial Narrow"/>
              </a:rPr>
              <a:t> </a:t>
            </a:r>
            <a:r>
              <a:rPr lang="fr-CA" sz="1100" dirty="0">
                <a:latin typeface="Arial Narrow"/>
                <a:cs typeface="Arial Narrow"/>
              </a:rPr>
              <a:t>:</a:t>
            </a:r>
            <a:r>
              <a:rPr lang="fr-CA" sz="1100" u="sng" dirty="0">
                <a:uFill>
                  <a:solidFill>
                    <a:srgbClr val="000000"/>
                  </a:solidFill>
                </a:uFill>
                <a:latin typeface="Arial Narrow"/>
                <a:cs typeface="Arial Narrow"/>
              </a:rPr>
              <a:t> 	</a:t>
            </a:r>
            <a:r>
              <a:rPr lang="fr-CA" sz="1100" dirty="0">
                <a:latin typeface="Arial Narrow"/>
                <a:cs typeface="Arial Narrow"/>
              </a:rPr>
              <a:t>Signature </a:t>
            </a:r>
            <a:r>
              <a:rPr lang="fr-CA" sz="1100" spc="-5" dirty="0">
                <a:latin typeface="Arial Narrow"/>
                <a:cs typeface="Arial Narrow"/>
              </a:rPr>
              <a:t>du </a:t>
            </a:r>
            <a:r>
              <a:rPr lang="fr-CA" sz="1100" dirty="0">
                <a:latin typeface="Arial Narrow"/>
                <a:cs typeface="Arial Narrow"/>
              </a:rPr>
              <a:t>requérant :</a:t>
            </a:r>
            <a:r>
              <a:rPr lang="fr-CA" sz="1100" spc="-100" dirty="0">
                <a:latin typeface="Arial Narrow"/>
                <a:cs typeface="Arial Narrow"/>
              </a:rPr>
              <a:t> </a:t>
            </a:r>
            <a:r>
              <a:rPr lang="fr-CA" sz="1100" b="1" dirty="0">
                <a:latin typeface="Arial Narrow"/>
                <a:cs typeface="Arial Narrow"/>
              </a:rPr>
              <a:t>X</a:t>
            </a:r>
            <a:r>
              <a:rPr lang="fr-CA" sz="1100" u="sng" dirty="0">
                <a:uFill>
                  <a:solidFill>
                    <a:srgbClr val="000000"/>
                  </a:solidFill>
                </a:uFill>
                <a:latin typeface="Times New Roman"/>
                <a:cs typeface="Times New Roman"/>
              </a:rPr>
              <a:t> 	</a:t>
            </a:r>
            <a:endParaRPr lang="fr-CA" sz="1100" dirty="0">
              <a:latin typeface="Times New Roman"/>
              <a:cs typeface="Times New Roman"/>
            </a:endParaRPr>
          </a:p>
        </p:txBody>
      </p:sp>
      <p:sp>
        <p:nvSpPr>
          <p:cNvPr id="147" name="Rectangle 146"/>
          <p:cNvSpPr/>
          <p:nvPr/>
        </p:nvSpPr>
        <p:spPr>
          <a:xfrm>
            <a:off x="3467100" y="12344400"/>
            <a:ext cx="4305300" cy="364202"/>
          </a:xfrm>
          <a:prstGeom prst="rect">
            <a:avLst/>
          </a:prstGeom>
        </p:spPr>
        <p:txBody>
          <a:bodyPr wrap="square">
            <a:spAutoFit/>
          </a:bodyPr>
          <a:lstStyle/>
          <a:p>
            <a:pPr marL="12700" algn="r"/>
            <a:r>
              <a:rPr lang="fr-CA" sz="800" dirty="0">
                <a:latin typeface="Arial Narrow" pitchFamily="34" charset="0"/>
                <a:cs typeface="Times New Roman"/>
              </a:rPr>
              <a:t>Municipalité de </a:t>
            </a:r>
            <a:r>
              <a:rPr lang="fr-CA" sz="800" spc="-5" dirty="0">
                <a:latin typeface="Arial Narrow" pitchFamily="34" charset="0"/>
                <a:cs typeface="Times New Roman"/>
              </a:rPr>
              <a:t>Ferme-Neuve, </a:t>
            </a:r>
            <a:r>
              <a:rPr lang="fr-CA" sz="800" dirty="0">
                <a:latin typeface="Arial Narrow" pitchFamily="34" charset="0"/>
                <a:cs typeface="Times New Roman"/>
              </a:rPr>
              <a:t>125, 12e Rue, </a:t>
            </a:r>
            <a:r>
              <a:rPr lang="fr-CA" sz="800" spc="-5" dirty="0">
                <a:latin typeface="Arial Narrow" pitchFamily="34" charset="0"/>
                <a:cs typeface="Times New Roman"/>
              </a:rPr>
              <a:t>Ferme-Neuve </a:t>
            </a:r>
            <a:r>
              <a:rPr lang="fr-CA" sz="800" dirty="0">
                <a:latin typeface="Arial Narrow" pitchFamily="34" charset="0"/>
                <a:cs typeface="Times New Roman"/>
              </a:rPr>
              <a:t>(</a:t>
            </a:r>
            <a:r>
              <a:rPr lang="fr-CA" sz="800" dirty="0" err="1">
                <a:latin typeface="Arial Narrow" pitchFamily="34" charset="0"/>
                <a:cs typeface="Times New Roman"/>
              </a:rPr>
              <a:t>Qc</a:t>
            </a:r>
            <a:r>
              <a:rPr lang="fr-CA" sz="800" dirty="0">
                <a:latin typeface="Arial Narrow" pitchFamily="34" charset="0"/>
                <a:cs typeface="Times New Roman"/>
              </a:rPr>
              <a:t>) J0W 1C0, tél : (819) 587-3400 poste</a:t>
            </a:r>
            <a:r>
              <a:rPr lang="fr-CA" sz="800" spc="-35" dirty="0">
                <a:latin typeface="Arial Narrow" pitchFamily="34" charset="0"/>
                <a:cs typeface="Times New Roman"/>
              </a:rPr>
              <a:t> 6</a:t>
            </a:r>
            <a:r>
              <a:rPr lang="fr-CA" sz="800" dirty="0">
                <a:latin typeface="Arial Narrow" pitchFamily="34" charset="0"/>
                <a:cs typeface="Times New Roman"/>
              </a:rPr>
              <a:t>222</a:t>
            </a:r>
          </a:p>
          <a:p>
            <a:pPr marL="12700" algn="r">
              <a:spcBef>
                <a:spcPts val="155"/>
              </a:spcBef>
              <a:tabLst>
                <a:tab pos="2928620" algn="l"/>
              </a:tabLst>
            </a:pPr>
            <a:r>
              <a:rPr lang="fr-CA" sz="800" dirty="0">
                <a:latin typeface="Arial Narrow" pitchFamily="34" charset="0"/>
                <a:cs typeface="Times New Roman"/>
              </a:rPr>
              <a:t>Courriel :</a:t>
            </a:r>
            <a:r>
              <a:rPr lang="fr-CA" sz="800" spc="-10" dirty="0">
                <a:latin typeface="Arial Narrow" pitchFamily="34" charset="0"/>
                <a:cs typeface="Times New Roman"/>
              </a:rPr>
              <a:t> </a:t>
            </a:r>
            <a:r>
              <a:rPr lang="fr-CA" sz="800" u="sng" dirty="0">
                <a:solidFill>
                  <a:srgbClr val="0000FF"/>
                </a:solidFill>
                <a:uFill>
                  <a:solidFill>
                    <a:srgbClr val="0000FF"/>
                  </a:solidFill>
                </a:uFill>
                <a:latin typeface="Arial Narrow" pitchFamily="34" charset="0"/>
                <a:cs typeface="Times New Roman"/>
                <a:hlinkClick r:id="rId3"/>
              </a:rPr>
              <a:t>urbanisme@munfn.ca</a:t>
            </a:r>
            <a:r>
              <a:rPr lang="fr-CA" sz="800" dirty="0">
                <a:solidFill>
                  <a:srgbClr val="0000FF"/>
                </a:solidFill>
                <a:latin typeface="Arial Narrow" pitchFamily="34" charset="0"/>
                <a:cs typeface="Times New Roman"/>
              </a:rPr>
              <a:t> </a:t>
            </a:r>
            <a:r>
              <a:rPr lang="fr-CA" sz="800" dirty="0">
                <a:latin typeface="Arial Narrow" pitchFamily="34" charset="0"/>
                <a:cs typeface="Times New Roman"/>
              </a:rPr>
              <a:t>Internet :</a:t>
            </a:r>
            <a:r>
              <a:rPr lang="fr-CA" sz="800" spc="-5" dirty="0">
                <a:latin typeface="Arial Narrow" pitchFamily="34" charset="0"/>
                <a:cs typeface="Times New Roman"/>
              </a:rPr>
              <a:t> </a:t>
            </a:r>
            <a:r>
              <a:rPr lang="fr-CA" sz="800" dirty="0">
                <a:latin typeface="Arial Narrow" pitchFamily="34" charset="0"/>
                <a:cs typeface="Times New Roman"/>
                <a:hlinkClick r:id="rId4"/>
              </a:rPr>
              <a:t>www.municipalite.ferme-neuve.qc.ca</a:t>
            </a:r>
            <a:endParaRPr lang="fr-CA" sz="800" dirty="0">
              <a:latin typeface="Arial Narrow" pitchFamily="34" charset="0"/>
              <a:cs typeface="Times New Roman"/>
            </a:endParaRPr>
          </a:p>
        </p:txBody>
      </p:sp>
      <p:sp>
        <p:nvSpPr>
          <p:cNvPr id="148" name="object 19"/>
          <p:cNvSpPr/>
          <p:nvPr/>
        </p:nvSpPr>
        <p:spPr>
          <a:xfrm>
            <a:off x="3505200" y="8077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49" name="object 19"/>
          <p:cNvSpPr/>
          <p:nvPr/>
        </p:nvSpPr>
        <p:spPr>
          <a:xfrm>
            <a:off x="4191000" y="8077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50" name="object 19"/>
          <p:cNvSpPr/>
          <p:nvPr/>
        </p:nvSpPr>
        <p:spPr>
          <a:xfrm>
            <a:off x="4768800" y="8077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
        <p:nvSpPr>
          <p:cNvPr id="151" name="object 19"/>
          <p:cNvSpPr/>
          <p:nvPr/>
        </p:nvSpPr>
        <p:spPr>
          <a:xfrm>
            <a:off x="5562600" y="8077200"/>
            <a:ext cx="108000" cy="108000"/>
          </a:xfrm>
          <a:custGeom>
            <a:avLst/>
            <a:gdLst/>
            <a:ahLst/>
            <a:cxnLst/>
            <a:rect l="l" t="t" r="r" b="b"/>
            <a:pathLst>
              <a:path w="145414" h="166370">
                <a:moveTo>
                  <a:pt x="0" y="166212"/>
                </a:moveTo>
                <a:lnTo>
                  <a:pt x="144918" y="166212"/>
                </a:lnTo>
                <a:lnTo>
                  <a:pt x="144918" y="0"/>
                </a:lnTo>
                <a:lnTo>
                  <a:pt x="0" y="0"/>
                </a:lnTo>
                <a:lnTo>
                  <a:pt x="0" y="166212"/>
                </a:lnTo>
                <a:close/>
              </a:path>
            </a:pathLst>
          </a:custGeom>
          <a:ln w="12699">
            <a:solidFill>
              <a:srgbClr val="000000"/>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TotalTime>
  <Words>483</Words>
  <Application>Microsoft Office PowerPoint</Application>
  <PresentationFormat>Personnalisé</PresentationFormat>
  <Paragraphs>85</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Arial Narrow</vt:lpstr>
      <vt:lpstr>Calibri</vt:lpstr>
      <vt:lpstr>Times New Roman</vt:lpstr>
      <vt:lpstr>Wingdings</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DEMANDE_COUPE_ARBRES</dc:title>
  <dc:creator>stephanie</dc:creator>
  <cp:lastModifiedBy>Urbanisme Municipalité de Ferme-Neuve</cp:lastModifiedBy>
  <cp:revision>12</cp:revision>
  <dcterms:created xsi:type="dcterms:W3CDTF">2019-12-03T18:24:03Z</dcterms:created>
  <dcterms:modified xsi:type="dcterms:W3CDTF">2023-10-20T17:21:59Z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2012-10-01T00:00:00Z</vt:filetime>
  </property>
  <property fmtid="{D5CDD505-2E9C-101B-9397-08002B2CF9AE}" pid="3" name="Creator">
    <vt:lpwstr>PDFCreator Version 0.9.9</vt:lpwstr>
  </property>
  <property fmtid="{D5CDD505-2E9C-101B-9397-08002B2CF9AE}" pid="4" name="LastSaved">
    <vt:filetime>2019-12-03T00:00:00Z</vt:filetime>
  </property>
</Properties>
</file>